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53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28.jpeg" ContentType="image/jpeg"/>
  <Override PartName="/ppt/media/image1.png" ContentType="image/png"/>
  <Override PartName="/ppt/media/image59.jpeg" ContentType="image/jpeg"/>
  <Override PartName="/ppt/media/image7.jpeg" ContentType="image/jpeg"/>
  <Override PartName="/ppt/media/image56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6.jpeg" ContentType="image/jpeg"/>
  <Override PartName="/ppt/media/image58.jpeg" ContentType="image/jpeg"/>
  <Override PartName="/ppt/media/image70.png" ContentType="image/png"/>
  <Override PartName="/ppt/media/image4.png" ContentType="image/png"/>
  <Override PartName="/ppt/media/image5.jpeg" ContentType="image/jpeg"/>
  <Override PartName="/ppt/media/image57.jpeg" ContentType="image/jpeg"/>
  <Override PartName="/ppt/media/image74.png" ContentType="image/png"/>
  <Override PartName="/ppt/media/image8.png" ContentType="image/png"/>
  <Override PartName="/ppt/media/image23.jpeg" ContentType="image/jpeg"/>
  <Override PartName="/ppt/media/image9.jpeg" ContentType="image/jpeg"/>
  <Override PartName="/ppt/media/image51.png" ContentType="image/png"/>
  <Override PartName="/ppt/media/image10.png" ContentType="image/png"/>
  <Override PartName="/ppt/media/image29.jpeg" ContentType="image/jpeg"/>
  <Override PartName="/ppt/media/image100.jpeg" ContentType="image/jpeg"/>
  <Override PartName="/ppt/media/image11.jpeg" ContentType="image/jpeg"/>
  <Override PartName="/ppt/media/image101.jpeg" ContentType="image/jpeg"/>
  <Override PartName="/ppt/media/image76.png" ContentType="image/png"/>
  <Override PartName="/ppt/media/image12.jpeg" ContentType="image/jpeg"/>
  <Override PartName="/ppt/media/image13.png" ContentType="image/png"/>
  <Override PartName="/ppt/media/image46.jpeg" ContentType="image/jpeg"/>
  <Override PartName="/ppt/media/image103.jpeg" ContentType="image/jpeg"/>
  <Override PartName="/ppt/media/image14.jpeg" ContentType="image/jpeg"/>
  <Override PartName="/ppt/media/image104.jpeg" ContentType="image/jpeg"/>
  <Override PartName="/ppt/media/image15.jpeg" ContentType="image/jpeg"/>
  <Override PartName="/ppt/media/image82.jpeg" ContentType="image/jpeg"/>
  <Override PartName="/ppt/media/image39.png" ContentType="image/png"/>
  <Override PartName="/ppt/media/image16.jpeg" ContentType="image/jpeg"/>
  <Override PartName="/ppt/media/image49.png" ContentType="image/png"/>
  <Override PartName="/ppt/media/image18.png" ContentType="image/png"/>
  <Override PartName="/ppt/media/image52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54.png" ContentType="image/png"/>
  <Override PartName="/ppt/media/image22.jpeg" ContentType="image/jpeg"/>
  <Override PartName="/ppt/media/image24.png" ContentType="image/png"/>
  <Override PartName="/ppt/media/image25.jpeg" ContentType="image/jpeg"/>
  <Override PartName="/ppt/media/image26.jpeg" ContentType="image/jpeg"/>
  <Override PartName="/ppt/media/image27.jpeg" ContentType="image/jpeg"/>
  <Override PartName="/ppt/media/image47.png" ContentType="image/png"/>
  <Override PartName="/ppt/media/image30.jpeg" ContentType="image/jpeg"/>
  <Override PartName="/ppt/media/image31.jpeg" ContentType="image/jpeg"/>
  <Override PartName="/ppt/media/image42.png" ContentType="image/png"/>
  <Override PartName="/ppt/media/image32.jpeg" ContentType="image/jpeg"/>
  <Override PartName="/ppt/media/image33.jpeg" ContentType="image/jpeg"/>
  <Override PartName="/ppt/media/image34.png" ContentType="image/png"/>
  <Override PartName="/ppt/media/image35.jpeg" ContentType="image/jpeg"/>
  <Override PartName="/ppt/media/image36.jpeg" ContentType="image/jpeg"/>
  <Override PartName="/ppt/media/image37.jpeg" ContentType="image/jpeg"/>
  <Override PartName="/ppt/media/image38.png" ContentType="image/png"/>
  <Override PartName="/ppt/media/image40.jpeg" ContentType="image/jpeg"/>
  <Override PartName="/ppt/media/image41.png" ContentType="image/png"/>
  <Override PartName="/ppt/media/image43.jpeg" ContentType="image/jpeg"/>
  <Override PartName="/ppt/media/image44.jpeg" ContentType="image/jpeg"/>
  <Override PartName="/ppt/media/image60.png" ContentType="image/png"/>
  <Override PartName="/ppt/media/image45.png" ContentType="image/png"/>
  <Override PartName="/ppt/media/image48.jpeg" ContentType="image/jpeg"/>
  <Override PartName="/ppt/media/image50.jpeg" ContentType="image/jpeg"/>
  <Override PartName="/ppt/media/image53.jpeg" ContentType="image/jpeg"/>
  <Override PartName="/ppt/media/image55.png" ContentType="image/png"/>
  <Override PartName="/ppt/media/image61.png" ContentType="image/png"/>
  <Override PartName="/ppt/media/image62.jpeg" ContentType="image/jpeg"/>
  <Override PartName="/ppt/media/image63.png" ContentType="image/png"/>
  <Override PartName="/ppt/media/image64.jpeg" ContentType="image/jpeg"/>
  <Override PartName="/ppt/media/image65.png" ContentType="image/png"/>
  <Override PartName="/ppt/media/image66.jpeg" ContentType="image/jpeg"/>
  <Override PartName="/ppt/media/image67.png" ContentType="image/png"/>
  <Override PartName="/ppt/media/image68.png" ContentType="image/png"/>
  <Override PartName="/ppt/media/image69.jpeg" ContentType="image/jpeg"/>
  <Override PartName="/ppt/media/image71.jpeg" ContentType="image/jpeg"/>
  <Override PartName="/ppt/media/image72.png" ContentType="image/png"/>
  <Override PartName="/ppt/media/image73.jpeg" ContentType="image/jpeg"/>
  <Override PartName="/ppt/media/image75.jpeg" ContentType="image/jpeg"/>
  <Override PartName="/ppt/media/image77.jpeg" ContentType="image/jpeg"/>
  <Override PartName="/ppt/media/image78.png" ContentType="image/png"/>
  <Override PartName="/ppt/media/image79.jpeg" ContentType="image/jpeg"/>
  <Override PartName="/ppt/media/image80.jpeg" ContentType="image/jpeg"/>
  <Override PartName="/ppt/media/image81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102.jpeg" ContentType="image/jpeg"/>
  <Override PartName="/ppt/media/image87.png" ContentType="image/png"/>
  <Override PartName="/ppt/media/image88.png" ContentType="image/png"/>
  <Override PartName="/ppt/media/image89.jpeg" ContentType="image/jpe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jpeg" ContentType="image/jpeg"/>
  <Override PartName="/ppt/media/image95.png" ContentType="image/png"/>
  <Override PartName="/ppt/media/image96.jpeg" ContentType="image/jpeg"/>
  <Override PartName="/ppt/media/image97.png" ContentType="image/png"/>
  <Override PartName="/ppt/media/image98.jpeg" ContentType="image/jpeg"/>
  <Override PartName="/ppt/media/image99.jpeg" ContentType="image/jpeg"/>
  <Override PartName="/ppt/media/image10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53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5C0E683-BB77-4C90-938A-F0B19CD049FF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161;p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1036021-808E-4E00-87BC-3B0FA275EE9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0" name="Google Shape;282;g1b638906324_0_1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A962A5F-6100-4212-BA47-F378FA206CF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3" name="Google Shape;291;g20fea6647c2_0_0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C4CC9E9-A6AA-46DB-A9D8-ACC9372AF61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6" name="Google Shape;299;g20fea6647c2_0_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A21667-4409-4452-AFFC-FC2AD983675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9" name="Google Shape;307;g20fea6647c2_0_1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674C1B5-1B05-4280-875C-D2D6A3B0C50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02" name="Google Shape;315;g20fea6647c2_0_2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412F5AD-6ADB-490E-B460-BF07539A163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05" name="Google Shape;323;g20fea6647c2_0_3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A48F399-CBCE-41EF-A6D9-8611EFC375E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08" name="Google Shape;331;g20fea6647c2_0_3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9BA6B2D-1FD2-4CC2-928A-9800E328455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11" name="Google Shape;339;g1b638906324_0_2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6C2D670-19D4-4116-819D-1C4E2356C00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14" name="Google Shape;347;g20fea6647c2_0_5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958B814-B093-4ECE-B8D2-8675900FF33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17" name="Google Shape;356;g20fea6647c2_0_6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B1D5BE8-3EFA-4590-A8B6-F6CC9801CD6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172;p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6902639-CA54-42DF-A82E-C26CC8E63C01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20" name="Google Shape;365;g20fea6647c2_0_7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6D93D2E-4B01-4302-A73E-ADA30D49066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23" name="Google Shape;374;g20fea6647c2_0_7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2ADF2B4-B86A-4580-8524-BEBD2114FA9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26" name="Google Shape;383;g20fea6647c2_0_8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13591A2-340C-402E-B69D-DBAFA83D808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29" name="Google Shape;392;g20fea6647c2_0_9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346962D-D009-4690-8111-8FA75B7737C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32" name="Google Shape;400;g20fea6647c2_0_10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4CC5411-1206-4557-A3CE-C8A02624789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35" name="Google Shape;408;g20fea6647c2_0_11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C018EC2-A0BA-49F1-AFF4-DDE3A1CE0FA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38" name="Google Shape;416;g20fea6647c2_0_11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7DAF1D-BBDE-457B-82AD-3E02E35EF88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41" name="Google Shape;424;g20fea6647c2_0_12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78043F-B896-44CF-B082-433BE18BAD2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44" name="Google Shape;432;g1b638906324_0_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2A5E3FB-57A2-4770-A31C-DA4B0DFE0C5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47" name="Google Shape;440;g1b638906324_0_3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63DF1B8-77F8-4547-A28D-17FDF51D3F4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50" name="Google Shape;448;g20fea6647c2_0_13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5C8DED9-B483-481E-B4B0-050FBA9F564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53" name="Google Shape;456;g20fea6647c2_0_139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E76E34D-E8A5-4174-A455-787EAEA410E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56" name="Google Shape;464;g20fea6647c2_0_14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1D6488-BFDB-48DD-9366-2105E928985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59" name="Google Shape;472;g20fea6647c2_0_15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14FCD4B-00E8-44EB-B0EE-935D8A85438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62" name="Google Shape;480;g20fea6647c2_0_16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DCA5765-5FFF-4E89-92D8-9643C48A6A9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65" name="Google Shape;488;g1b638906324_0_4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90D79F1-1200-4389-91D3-6CE56189DB3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68" name="Google Shape;496;g20fea6647c2_0_16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4E825D-0F06-4353-857C-FA941792B4A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71" name="Google Shape;504;g20fea6647c2_0_17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2B53602-3D33-47FE-B985-2900347AEF5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74" name="Google Shape;512;g1b638906324_0_5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D4D5F40-F424-472C-8452-8B79470E214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77" name="Google Shape;522;g20fea6647c2_0_19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9CE658-6EA7-4D72-8838-45AD5C8BDA9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80" name="Google Shape;530;g20fea6647c2_0_200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6659AF-55F1-49F2-AE14-5BAE3FA9410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83" name="Google Shape;538;g20fea6647c2_0_20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D177603-14C0-4901-B7C7-58157E8FB35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86" name="Google Shape;546;g1b638906324_0_6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2A5639B-8FD4-4D2B-B2A2-2314374DB99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89" name="Google Shape;556;g20fea6647c2_0_21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468F5AC-C9BF-4891-BBEA-81049747A3F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92" name="Google Shape;564;g20fea6647c2_0_22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E99BEDC-4CAB-4E9C-BF0C-C8F33184B1A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95" name="Google Shape;572;g20fea6647c2_0_22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09E4C19-217A-4203-8E0A-D51B0BC83A0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498" name="Google Shape;582;g20fea6647c2_0_24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72C5605-35BA-434F-81D8-348458C8729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01" name="Google Shape;591;g20fea6647c2_0_24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700DA11-7737-4134-B62A-0A2B2849D68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04" name="Google Shape;600;g20fea6647c2_0_25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1EADB06-9C2D-4419-9472-43268465C01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07" name="Google Shape;608;g20fea6647c2_0_23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3D59D37-9515-4711-AC67-B06FDF0BE4F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8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 В PostgreSQL настройки по умолчанию такие, чтобы СУБД мог работать на любом ведре и это никуда не годится</a:t>
            </a:r>
            <a:endParaRPr b="0" lang="ru-RU" sz="12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3. У нас больше 50 серверов, поэтому ручное управление никуда не годится 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10" name="Google Shape;616;g20fea6647c2_0_265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BD43ED-3DCA-4B65-A599-019164BD18B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13" name="Google Shape;624;g20fea6647c2_0_27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8F61453-A5CA-42C2-B3EC-429F1336AEE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16" name="Google Shape;632;g20fea6647c2_0_277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C3F3B06-1910-4BCE-AAF1-1D914290CC0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19" name="Google Shape;640;g20f7ce1be1a_1_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E28F9DD-DD7E-4557-9B6E-B4AD272D643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2" name="Google Shape;654;g20fea6647c2_0_288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9382432-B2AC-4A74-B4FE-93524BC5F105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5" name="Google Shape;667;g20fea6647c2_0_301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88BC604-1250-4F5C-BA0E-022017D7144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28" name="Google Shape;676;g20fea6647c2_0_313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12CEB2-A198-4519-8937-15A0FC2CE55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1" name="Google Shape;684;g1b638906324_0_0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1694B09-B37C-4473-B0AA-2541BDCFD59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4" name="Google Shape;694;g21246d54cbe_1_0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101F25F-4CBE-4DF5-8635-7A56367D4C9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37" name="Google Shape;702;g21246d54cbe_1_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061C4E8-AB56-465B-80E0-4D3372596C9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914400" indent="-21384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1.Необходимо реализовать управление с помощью системы управления конфигурациями, мы используем Ansible</a:t>
            </a:r>
            <a:br/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0" name="Google Shape;710;g21246d54cbe_1_12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4784CC-CB1C-4086-952D-AA8B659273C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3" name="Google Shape;718;g21246d54cbe_1_20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9DC6837-3E6D-401A-BEEA-AF8BF492B34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6" name="Google Shape;726;g21246d54cbe_1_2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5EFA57-E4C6-4331-8B2C-650752DBE5B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549" name="Google Shape;734;g21246d54cbe_1_34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29D9F55-DD53-4817-AE06-8AB141E3A37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740;g5dfdcf0df5_0_16:notes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fld id="{A69C46A9-27F0-4F21-AD38-817BE969E3A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3000" cy="3426120"/>
          </a:xfrm>
          <a:prstGeom prst="rect">
            <a:avLst/>
          </a:prstGeom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520" cy="4111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 fontScale="75000"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8;p3"/>
          <p:cNvSpPr/>
          <p:nvPr/>
        </p:nvSpPr>
        <p:spPr>
          <a:xfrm>
            <a:off x="0" y="465624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Google Shape;19;p3"/>
          <p:cNvSpPr/>
          <p:nvPr/>
        </p:nvSpPr>
        <p:spPr>
          <a:xfrm>
            <a:off x="0" y="360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Google Shape;20;p3"/>
          <p:cNvSpPr/>
          <p:nvPr/>
        </p:nvSpPr>
        <p:spPr>
          <a:xfrm>
            <a:off x="3453120" y="5102280"/>
            <a:ext cx="1387800" cy="1388520"/>
          </a:xfrm>
          <a:prstGeom prst="ellips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hyperlink" Target="https://oauth.yandex.ru/authorize?response_type=token&amp;client_id=1a6990aa636648e9b2ef855fa7bec2fb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github.com/aoslepov/pgdb_teach/blob/main/project/yc/main.tf" TargetMode="External"/><Relationship Id="rId3" Type="http://schemas.openxmlformats.org/officeDocument/2006/relationships/hyperlink" Target="https://cloud.yandex.ru/docs/tutorials/infrastructure-management/terraform-quickstart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hyperlink" Target="https://github.com/aoslepov/pgdb_teach/blob/main/project/yc/ROLES/CONSUL/tasks/01-consul.yml" TargetMode="External"/><Relationship Id="rId3" Type="http://schemas.openxmlformats.org/officeDocument/2006/relationships/hyperlink" Target="https://github.com/aoslepov/pgdb_teach/blob/main/project/yc/ROLES/CONSUL/templates/consul.js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hyperlink" Target="https://github.com/aoslepov/pgdb_teach/blob/main/project/yc/ROLES/CONSUL/templates/consul_server.json" TargetMode="External"/><Relationship Id="rId3" Type="http://schemas.openxmlformats.org/officeDocument/2006/relationships/hyperlink" Target="https://github.com/aoslepov/pgdb_teach/blob/main/project/yc/ROLES/CONSUL/tasks/02-unbound.yml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mailto:127.0.0.1@8600" TargetMode="External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hyperlink" Target="https://github.com/aoslepov/pgdb_teach/blob/main/project/yc/ROLES/POSTGRES/tasks/01-postgres.yml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github.com/aoslepov/pgdb_teach/blob/main/project/yc/ROLES/POSTGRES/tasks/02-pgbouncer.yml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hyperlink" Target="https://github.com/aoslepov/pgdb_teach/blob/main/project/yc/ROLES/POSTGRES/tasks/03-patroni.yml" TargetMode="External"/><Relationship Id="rId3" Type="http://schemas.openxmlformats.org/officeDocument/2006/relationships/hyperlink" Target="https://github.com/aoslepov/pgdb_teach/blob/main/project/yc/ROLES/POSTGRES/templates/patroni.yml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hyperlink" Target="https://github.com/aoslepov/pgdb_teach/blob/main/project/yc/ROLES/POSTGRES/tasks/04-reg-consul-svc.yml" TargetMode="External"/><Relationship Id="rId3" Type="http://schemas.openxmlformats.org/officeDocument/2006/relationships/hyperlink" Target="https://github.com/aoslepov/pgdb_teach/blob/main/project/yc/ROLES/POSTGRES/tasks/04-reg-consul-svc.yml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hyperlink" Target="https://github.com/aoslepov/pgdb_teach/blob/main/project/yc/playbook_start/pg-pgbouncer-refresh-users.yml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hyperlink" Target="https://github.com/prometheus/node_exporter/releases" TargetMode="External"/><Relationship Id="rId3" Type="http://schemas.openxmlformats.org/officeDocument/2006/relationships/hyperlink" Target="https://github.com/aoslepov/pgdb_teach/blob/main/project/yc/ROLES/EXPORTERS/tasks/node_exporter.yml" TargetMode="External"/><Relationship Id="rId4" Type="http://schemas.openxmlformats.org/officeDocument/2006/relationships/hyperlink" Target="https://github.com/prometheus-community/pgbouncer_exporter" TargetMode="External"/><Relationship Id="rId5" Type="http://schemas.openxmlformats.org/officeDocument/2006/relationships/hyperlink" Target="https://github.com/aoslepov/pgdb_teach/blob/main/project/yc/ROLES/EXPORTERS/tasks/pgbouncer_exporter.yml" TargetMode="External"/><Relationship Id="rId6" Type="http://schemas.openxmlformats.org/officeDocument/2006/relationships/hyperlink" Target="https://github.com/prometheus-community/postgres_exporter" TargetMode="External"/><Relationship Id="rId7" Type="http://schemas.openxmlformats.org/officeDocument/2006/relationships/hyperlink" Target="https://github.com/aoslepov/pgdb_teach/blob/main/project/yc/ROLES/EXPORTERS/tasks/postgres_exporter.yml" TargetMode="External"/><Relationship Id="rId8" Type="http://schemas.openxmlformats.org/officeDocument/2006/relationships/hyperlink" Target="http://127.0.0.1:9101/metrics" TargetMode="External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hyperlink" Target="https://github.com/aoslepov/pgdb_teach/blob/main/project/yc/playbook_start/monitoring_install.yml" TargetMode="External"/><Relationship Id="rId3" Type="http://schemas.openxmlformats.org/officeDocument/2006/relationships/hyperlink" Target="https://github.com/aoslepov/pgdb_teach/blob/main/project/yc/ROLES/MONITORING/tasks/01-prometheus.yml" TargetMode="External"/><Relationship Id="rId4" Type="http://schemas.openxmlformats.org/officeDocument/2006/relationships/hyperlink" Target="https://github.com/aoslepov/pgdb_teach/blob/main/project/yc/ROLES/MONITORING/files/prometheus/prometheus.yml" TargetMode="External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hyperlink" Target="https://github.com/aoslepov/pgdb_teach/blob/main/project/yc/ROLES/MONITORING/tasks/02-grafana.yml" TargetMode="External"/><Relationship Id="rId3" Type="http://schemas.openxmlformats.org/officeDocument/2006/relationships/hyperlink" Target="https://github.com/aoslepov/pgdb_teach/blob/main/project/yc/ROLES/MONITORING/files/grafana/prom-datasource.yml" TargetMode="External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hyperlink" Target="https://github.com/aoslepov/pgdb_teach/tree/main/project/yc/ROLES" TargetMode="External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66;p21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5640" cy="96876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68;p21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169;p21"/>
          <p:cNvSpPr/>
          <p:nvPr/>
        </p:nvSpPr>
        <p:spPr>
          <a:xfrm>
            <a:off x="54720" y="2670120"/>
            <a:ext cx="12080160" cy="12931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ru-RU" sz="5500" spc="-1" strike="noStrike">
              <a:latin typeface="Arial"/>
            </a:endParaRPr>
          </a:p>
        </p:txBody>
      </p:sp>
      <p:sp>
        <p:nvSpPr>
          <p:cNvPr id="91" name="Google Shape;170;p21"/>
          <p:cNvSpPr/>
          <p:nvPr/>
        </p:nvSpPr>
        <p:spPr>
          <a:xfrm>
            <a:off x="152280" y="15228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284;p3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20" y="-1728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285;p30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terraform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1" name="Google Shape;286;p30"/>
          <p:cNvSpPr/>
          <p:nvPr/>
        </p:nvSpPr>
        <p:spPr>
          <a:xfrm>
            <a:off x="180000" y="1260000"/>
            <a:ext cx="11801520" cy="639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Установка terraform и yandex cloud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устанавливаем terraform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sudo wget -qO- https://hashicorp-releases.yandexcloud.net/terraform/1.5.3/terraform_1.5.3_linux_amd64.zip | gunzip - &gt; /usr/local/sbin/terraform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sudo chmod +x /usr/local/sbin/terraform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устанавливаем yandex cloud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cd /usr/local/sbin/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curl -sSL https://storage.yandexcloud.net/yandexcloud-yc/install.sh | bash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Получаем токен yandex cloud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https://oauth.yandex.ru/authorize?response_type=token&amp;client_id=1a6990aa636648e9b2ef855fa7bec2fb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cоздаём сервисный аккаунт для api yc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iam service-account create --name yc-terraform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проверяем созданный аккаунт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iam service-account list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| ajelke70oe4djhng98qn | yc-terraform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выгружаема ключ для доступа к созданному сервисному аккаунту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iam key create --service-account-id ajelke70oe4djhng98qn  --folder-name default  --output key.json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создаём профиль yc для сервисного аккаунта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config profile create yc-terraform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sp>
        <p:nvSpPr>
          <p:cNvPr id="172" name="Google Shape;287;p30"/>
          <p:cNvSpPr/>
          <p:nvPr/>
        </p:nvSpPr>
        <p:spPr>
          <a:xfrm>
            <a:off x="3869280" y="7360920"/>
            <a:ext cx="556884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293;p3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2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294;p31"/>
          <p:cNvSpPr/>
          <p:nvPr/>
        </p:nvSpPr>
        <p:spPr>
          <a:xfrm>
            <a:off x="290160" y="96840"/>
            <a:ext cx="844164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terraform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5" name="Google Shape;295;p31"/>
          <p:cNvSpPr/>
          <p:nvPr/>
        </p:nvSpPr>
        <p:spPr>
          <a:xfrm>
            <a:off x="290160" y="1238040"/>
            <a:ext cx="11633400" cy="49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выгружаема ключ для доступа к созданному сервисному аккаунту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iam key create --service-account-id ajelke70oe4djhng98qn  --folder-name default  --output key.json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создаём профиль yc для сервисного аккаунта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yc config profile create yc-terraform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Проверяем установку yc config list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service-account-key: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id: aje8h4l7ql6jjukeukhm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service_account_id: ajelke70oe4djhng98qn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created_at: "2023-07-21T20:59:51.310153862Z"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key_algorithm: RSA_2048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public_key: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-----BEGIN PUBLIC KEY-----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XXX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-----END PUBLIC KEY-----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private_key: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-----BEGIN PRIVATE KEY-----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XXX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-----END PRIVATE KEY-----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cloud-id: b1gi89kth4ma2ek6b8i3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folder-id: b1g7jn3kmfd43b53ui4s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301;p32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77" name="Google Shape;302;p32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terraform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180000" y="1260000"/>
            <a:ext cx="10077840" cy="55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создаём скрипт для подключения к сервисному аккаунту через апи (запускаем при кажном обращении к терраформ)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 получем токен yc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YC_TOKEN=$(yc iam create-token)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 получаей идентификатор yc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YC_CLOUD_ID=$(yc config get cloud-id)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-- получаем индетификатор папки для сервисного аккаунта (default)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YC_FOLDER_ID=$(yc config get folder-id)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создаём файл для инициализации провайдера yandex cloud для terraform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&gt;&gt; yc_init.tr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terraform 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required_providers 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yandex = 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source = "yandex-cloud/yandex"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required_version = "&gt;= 0.13"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provider "yandex" 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zone = "ru-central1-a"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запускаем terraform init в папке с конфигом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309;p3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20" y="72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310;p33"/>
          <p:cNvSpPr/>
          <p:nvPr/>
        </p:nvSpPr>
        <p:spPr>
          <a:xfrm>
            <a:off x="812520" y="193320"/>
            <a:ext cx="1002780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terraform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1" name=""/>
          <p:cNvSpPr/>
          <p:nvPr/>
        </p:nvSpPr>
        <p:spPr>
          <a:xfrm>
            <a:off x="360000" y="1260000"/>
            <a:ext cx="11517840" cy="53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ru-RU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Собираем информацию для формирования плана инфраструктуры terraform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6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находим id образа дистрибутива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yc compute image list --folder-id standard-images | grep ubuntu-22-04 | grep 20230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| fd8ebb4u1u8mc6fheog1 | ubuntu-22-04-lts-v20230626a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получаем список айдишек для подсетей (нас интересует подсеть default-ru-central1-a)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yc vpc network list-subnets --name default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создаём файл для доступа к вм по ssh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&gt;&gt; meta.txt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#cloud-config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users: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- name: aslepov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groups: sudo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shell: /bin/bash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sudo: ['ALL=(ALL) NOPASSWD:ALL']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ssh-authorized-keys: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  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Microsoft YaHei"/>
              </a:rPr>
              <a:t>- ssh-rsa XXX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435240" y="2880000"/>
            <a:ext cx="10002600" cy="98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317;p3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4508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318;p34"/>
          <p:cNvSpPr/>
          <p:nvPr/>
        </p:nvSpPr>
        <p:spPr>
          <a:xfrm>
            <a:off x="812520" y="193320"/>
            <a:ext cx="1002780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terraform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5" name="Google Shape;319;p34"/>
          <p:cNvSpPr/>
          <p:nvPr/>
        </p:nvSpPr>
        <p:spPr>
          <a:xfrm>
            <a:off x="338400" y="1276920"/>
            <a:ext cx="11995560" cy="47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План для будуших ВМ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https://github.com/aoslepov/pgdb_teach/blob/main/project/yc/main.tf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Проверяем синтаксис плана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terraform validate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Смотрим составленный план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terraform plan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Развёртывание вм согластно плану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terraform apply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ВМ развёрнуты, получили вывод команд в виде ip хостов, данные данные из которого можно добавить в инвентори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consul_01_ansible_host = "51.250.89.137"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consul_02_ansible_host = "84.201.175.85"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consul_03_ansible_host = "51.250.7.230"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pg_teach_01_ansible_host = "51.250.13.132"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pg_teach_02_ansible_host = "158.160.37.68"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pg_teach_03_ansible_host = "51.250.91.170"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Документация по процессу развёрнтывания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https://cloud.yandex.ru/docs/tutorials/infrastructure-management/terraform-quickstart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325;p3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72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326;p35"/>
          <p:cNvSpPr/>
          <p:nvPr/>
        </p:nvSpPr>
        <p:spPr>
          <a:xfrm>
            <a:off x="812520" y="193320"/>
            <a:ext cx="1002780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Consul кластер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88" name="Google Shape;327;p35"/>
          <p:cNvSpPr/>
          <p:nvPr/>
        </p:nvSpPr>
        <p:spPr>
          <a:xfrm>
            <a:off x="315360" y="969120"/>
            <a:ext cx="112024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180000" y="1062000"/>
            <a:ext cx="11559960" cy="84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ru-RU" sz="16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Разворачивание кластера Consul</a:t>
            </a:r>
            <a:endParaRPr b="0" lang="ru-RU" sz="16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Инвентори файл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[pg_consul]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consul-01 ansible_host=51.250.89.137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consul-02 ansible_host=84.201.175.85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consul-03 ansible_host=51.250.7.230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[pg_consul:vars]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consul_srv_config=yes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[pg_teach]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pg-teach-01 ansible_host=51.250.13.132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pg-teach-02 ansible_host=158.160.37.68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pg-teach-03 ansible_host=51.250.91.170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[pg_app]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pg-teach-app ansible_host=158.160.52.149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плейбук для развёртывания кластера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&gt; consul-playbook.yml - развёрнтывание кластера консул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- hosts: pg_consul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become: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become_method: sudo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become_user: root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roles: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- ../ROLES/CONSUL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Развёртываем плейбук командой командой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export ANSIBLE_HOST_KEY_CHECKING=False; ansible-playbook -u aslepov -i hosts consul-playbook.yml -e "permit_root_login=yes"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333;p3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3040" y="-4968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91" name="Google Shape;334;p36"/>
          <p:cNvSpPr/>
          <p:nvPr/>
        </p:nvSpPr>
        <p:spPr>
          <a:xfrm>
            <a:off x="812520" y="193320"/>
            <a:ext cx="1002780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Consul кластер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2" name="Google Shape;335;p36"/>
          <p:cNvSpPr/>
          <p:nvPr/>
        </p:nvSpPr>
        <p:spPr>
          <a:xfrm>
            <a:off x="179280" y="1192680"/>
            <a:ext cx="11469240" cy="651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Плейбук для разворачивания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01-consul.yml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https://github.com/aoslepov/pgdb_teach/blob/main/project/yc/ROLES/CONSUL/tasks/01-consul.yml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Шаблон клиентского конфиг для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https://github.com/aoslepov/pgdb_teach/blob/main/project/yc/ROLES/CONSUL/templates/consul.json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"node_name": "{{ ansible_hostname }}", – имя ноды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"encrypt": "{{ consul_encrypt }}", – ключ шифрования (генерируется consul keygen)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"retry_join": [{{ consul_server_list }}], – переменная со списком серверных нод кластера клнсул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"rejoin_after_leave": true, – разрешаем переподключение к кластеру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"datacenter": "dc", – имя датацентра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"data_dir": "/var/consul", – директория метаданных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"log_level": "INFO", – уровень логирования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"client_addr": "0.0.0.0",  – интерфейсы подключения клиентов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"bind_addr": "0.0.0.0", – интерфаейсы для межкластерных коммуникаций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"enable_local_script_checks": true, – разрешить локальные проверки при помощи скриптов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"disable_remote_exec": true, – запрещаем удалённые проверки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"enable_script_checks": true, – разрешаем использование скриптовых проверок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"translate_wan_addrs": true, – разрешаем трансляцию ардесов в другие дц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"advertise_addr": "{{ ansible_default_ipv4.address }}", – внутренний интерфейс для трансляции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"advertise_addr_wan": "{{ ansible_host }}", – внешний интерфейс для трансляции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"ports": 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"grpc": 8502 – определяем порт grpc (для приложений, которые поддержвают это)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341;p3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894060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342;p3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Consul кластер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5" name="Google Shape;343;p37"/>
          <p:cNvSpPr/>
          <p:nvPr/>
        </p:nvSpPr>
        <p:spPr>
          <a:xfrm>
            <a:off x="145080" y="1618200"/>
            <a:ext cx="12043800" cy="68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Шаблон конфига для сервера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https://github.com/aoslepov/pgdb_teach/blob/main/project/yc/ROLES/CONSUL/templates/consul_server.json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Устанавливается только при наличии consul_srv_config в переменных хоста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{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"server": true, – определяем что это серверный конфиг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"bootstrap_expect": 3, – кворум из 3х нод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"ui": true --включаем ui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Резолвер unbound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Вместо стандартного dnsmasq используется более производительный резолвер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Развёртываем его плейбукой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https://github.com/aoslepov/pgdb_teach/blob/main/project/yc/ROLES/CONSUL/tasks/02-unbound.yml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Общий конфиг сервера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include: "/etc/unbound/unbound.conf.d/*.conf"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server: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interface: 127.0.0.1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do-ip4: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do-ip6: no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do-udp: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do-tcp: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# обновляем кеш при истечении 10% TTL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prefetch: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349;p3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350;p38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Consul кластер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98" name="Google Shape;351;p38"/>
          <p:cNvSpPr/>
          <p:nvPr/>
        </p:nvSpPr>
        <p:spPr>
          <a:xfrm>
            <a:off x="145080" y="1618200"/>
            <a:ext cx="137854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Google Shape;352;p38"/>
          <p:cNvSpPr/>
          <p:nvPr/>
        </p:nvSpPr>
        <p:spPr>
          <a:xfrm>
            <a:off x="57960" y="1122120"/>
            <a:ext cx="12130920" cy="35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Конфиг для резолвера консула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server: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do-not-query-localhost: no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domain-insecure: "consul"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serve-expired: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serve-expired-ttl: 500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#Add consul as a stub-zone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stub-zone: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name: "consul"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stub-addr: </a:t>
            </a:r>
            <a:r>
              <a:rPr b="0" i="1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127.0.0.1@8600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UI будет поднят на нодах консула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на порту 8500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3768480" y="1315440"/>
            <a:ext cx="6501240" cy="439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358;p3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2880" y="1980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02" name="Google Shape;359;p39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03" name="Google Shape;360;p39"/>
          <p:cNvSpPr/>
          <p:nvPr/>
        </p:nvSpPr>
        <p:spPr>
          <a:xfrm>
            <a:off x="145080" y="1618200"/>
            <a:ext cx="137854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Google Shape;361;p39"/>
          <p:cNvSpPr/>
          <p:nvPr/>
        </p:nvSpPr>
        <p:spPr>
          <a:xfrm>
            <a:off x="0" y="1170360"/>
            <a:ext cx="12162240" cy="462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Разворачивание кластера patroni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Плейбук pg-playbook.yml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hosts: pg_teach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become_method: sudo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become_user: root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roles: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../ROLES/CONSUL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../ROLES/POSTGRES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Разворачивание плейбука командой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ANSIBLE_HOST_KEY_CHECKING=False; ansible-playbook -u aslepov -i hosts pg-playbook.yml -e "permit_root_login=yes" -b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Разворачивается консул с клиентским конфигом</a:t>
            </a:r>
            <a:endParaRPr b="0" lang="ru-RU" sz="1300" spc="-1" strike="noStrike">
              <a:latin typeface="Arial"/>
            </a:endParaRPr>
          </a:p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Устанавливаем postrgres-15 из пакетов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https://github.com/aoslepov/pgdb_teach/blob/main/project/yc/ROLES/POSTGRES/tasks/01-postgres.yml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77;p22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178;p22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Google Shape;179;p22"/>
          <p:cNvSpPr/>
          <p:nvPr/>
        </p:nvSpPr>
        <p:spPr>
          <a:xfrm>
            <a:off x="54720" y="2080440"/>
            <a:ext cx="12080160" cy="12931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ru-RU" sz="4920" spc="-1" strike="noStrike">
              <a:latin typeface="Arial"/>
            </a:endParaRPr>
          </a:p>
        </p:txBody>
      </p:sp>
      <p:sp>
        <p:nvSpPr>
          <p:cNvPr id="96" name="Google Shape;180;p22"/>
          <p:cNvSpPr/>
          <p:nvPr/>
        </p:nvSpPr>
        <p:spPr>
          <a:xfrm>
            <a:off x="0" y="3341520"/>
            <a:ext cx="12134520" cy="6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ru-RU" sz="211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ru-RU" sz="2110" spc="-1" strike="noStrike">
              <a:latin typeface="Arial"/>
            </a:endParaRPr>
          </a:p>
        </p:txBody>
      </p:sp>
      <p:sp>
        <p:nvSpPr>
          <p:cNvPr id="97" name="Google Shape;181;p22"/>
          <p:cNvSpPr/>
          <p:nvPr/>
        </p:nvSpPr>
        <p:spPr>
          <a:xfrm>
            <a:off x="5409000" y="3376800"/>
            <a:ext cx="322200" cy="277920"/>
          </a:xfrm>
          <a:prstGeom prst="roundRect">
            <a:avLst>
              <a:gd name="adj" fmla="val 16667"/>
            </a:avLst>
          </a:pr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367;p40"/>
          <p:cNvSpPr/>
          <p:nvPr/>
        </p:nvSpPr>
        <p:spPr>
          <a:xfrm>
            <a:off x="-27000" y="0"/>
            <a:ext cx="12189240" cy="68551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206" name="Google Shape;368;p40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07" name="Google Shape;369;p40"/>
          <p:cNvSpPr/>
          <p:nvPr/>
        </p:nvSpPr>
        <p:spPr>
          <a:xfrm>
            <a:off x="145080" y="1618200"/>
            <a:ext cx="137854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370;p40"/>
          <p:cNvSpPr/>
          <p:nvPr/>
        </p:nvSpPr>
        <p:spPr>
          <a:xfrm>
            <a:off x="0" y="1170360"/>
            <a:ext cx="12189240" cy="41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38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Устанавливаем pgbouncer из пакетов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https://github.com/aoslepov/pgdb_teach/blob/main/project/yc/ROLES/POSTGRES/tasks/02-pgbouncer.yml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[databases]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* = host=pg-teach-master.service.dc.consul  – коннект на хост мастера в консуле для подключения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[users]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[pgbouncer]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logfile = /var/log/postgresql/pgbouncer.log – файл логов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pidfile = /var/run/postgresql/pgbouncer.pid – pid-файл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listen_addr = 0.0.0.0 – адрес биндинга к сервису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listen_port = 6432 – порт сервиса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unix_socket_dir = /var/run/postgresql –путь к юникс сокету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auth_type = scram-sha-256 – алгоритм шифрования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auth_file = /etc/pgbouncer/userlist.txt – файл с хешами паролей постгес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admin_users = postgres – администраторы сервиса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stats_users = postgres – юзер для статистики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pool_mode = session – пул создаётся для каждого коннекта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ignore_startup_parameters = extra_float_digits – доп параметр (для нормальной работы dbeaver)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max_client_conn = 100 – максимальное кол-во подключений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default_pool_size = 40 – пулл коннектов на подключение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376;p4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377;p4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1" name="Google Shape;378;p41"/>
          <p:cNvSpPr/>
          <p:nvPr/>
        </p:nvSpPr>
        <p:spPr>
          <a:xfrm>
            <a:off x="145080" y="1618200"/>
            <a:ext cx="137854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Google Shape;379;p41"/>
          <p:cNvSpPr/>
          <p:nvPr/>
        </p:nvSpPr>
        <p:spPr>
          <a:xfrm>
            <a:off x="-27000" y="1141560"/>
            <a:ext cx="12189240" cy="58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Плейбука для разворачивания сервиса patroni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https://github.com/aoslepov/pgdb_teach/blob/main/project/yc/ROLES/POSTGRES/tasks/03-patroni.yml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Шаблон для конфигурации патрони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https://github.com/aoslepov/pgdb_teach/blob/main/project/yc/ROLES/POSTGRES/templates/patroni.yml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scope: pgteachcluster # имя кластера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namespace: /cluster/ # неймспейс кластера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name: {{ansible_hostname}} # имя ноды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# внутренний адрес ноды для апи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restapi: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listen: {{ ansible_default_ipv4.address }}:8008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connect_address: {{ ansible_default_ipv4.address }}:8008 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# коннект к клиенту консула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consul: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hosts: 127.0.0.1:8301 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#параметры работы сервиса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bootstrap: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dcs: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Ttl: 100  # время отклика ноды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loop_wait: 10 # кол-во попыток повторного отклика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retry_timeout: 10 # таймаут между попытками 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maximum_lag_on_failover: 1048576 # размер лага в байтах для реплик, на которые разрешён файловер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postgresql: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use_pg_rewind: true # использование механизма pg rewind для повторного ввода ноды в кластер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use_slots: true # использование слотов репликации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parameters: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wal_level: replica # механизм репликации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hot_standby: "on" # включён режим hot_standby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wal_keep_segments: 5120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max_wal_senders: 5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max_replication_slots: 5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                  </a:t>
            </a: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checkpoint_timeout: 30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385;p4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108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386;p42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5" name="Google Shape;387;p42"/>
          <p:cNvSpPr/>
          <p:nvPr/>
        </p:nvSpPr>
        <p:spPr>
          <a:xfrm>
            <a:off x="145080" y="1618200"/>
            <a:ext cx="137854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Google Shape;388;p42"/>
          <p:cNvSpPr/>
          <p:nvPr/>
        </p:nvSpPr>
        <p:spPr>
          <a:xfrm>
            <a:off x="-27000" y="1080000"/>
            <a:ext cx="12189240" cy="34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#конфигурация postgresql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postgresql: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listen: {{ ansible_default_ipv4.address }}:5432 # интерфейсы подключения для postgres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connect_address: {{ ansible_default_ipv4.address }}:5432 # адрес подключения для postgres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data_dir: /var/lib/postgresql/data/patroni # путь к директории с данными (patroni создаст её сам)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bin_dir:  /usr/lib/postgresql/15/bin # путь до бинаря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pgpass: /tmp/pgpass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authentication: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replication: # креды для репликации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username: repl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password: {{postgres_repl}}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superuser: # креды суперюзера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username: postgres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password: {{postgres_super}}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create_replica_methods: #метод создания реплики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basebackup: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checkpoint: 'fast'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endParaRPr b="0" lang="ru-RU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394;p4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395;p43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19" name="Google Shape;396;p43"/>
          <p:cNvSpPr/>
          <p:nvPr/>
        </p:nvSpPr>
        <p:spPr>
          <a:xfrm>
            <a:off x="0" y="1180080"/>
            <a:ext cx="12162600" cy="47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parameters: # преднастройка параметров (с учётом использования ssd дисков)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unix_socket_directories: '.'                                                                                                   # юникс сокет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max_connections: '100'                                                                                                       # максимальное кол-во соединений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random_page_cost: '1.1'                                                                                                     # стоимость рандомного доступа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effective_io_concurrency: 200                                                                                            #кол-во конкурентных тредов на диске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max_worker_processes: {{ ansible_processor_cores }}                                                     #кол-во воркеров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max_parallel_maintenance_workers: {{ ansible_processor_cores  }}                                #кол-во воркеров обслуживания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max_parallel_workers_per_gather: {{ ansible_processor_cores }}                                    #воркеров на ноду в пане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max_parallel_workers: {{ ansible_processor_cores }}                                                       #кол-во параллельных воркеров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effective_cache_size: '{{ ansible_memory_mb.real.total * 0.8 }}MB'                                 #оценочное кол-во памяти для postgres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maintenance_work_mem: '{{ ansible_memory_mb.real.total * 0.05 }}MB'                        #кол-во памяти для операций обслуживания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shared_buffers: '{{ ansible_memory_mb.real.total/4  }}MB'                                              #кол-во разделямой памяти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checkpoint_completion_target: '0.9'                                                                                 #распределение создания чекпоинта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wal_buffers: '16MB'                                                                                                          #размер буффера для wal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work_mem: '{{ ((ansible_memory_mb.real.total*0.8)-(ansible_memory_mb.real.total/4))/100 | round }}MB'     # памяти на бекэнд (eff_cache_size-shared_buffers)/100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min_wal_size: '1GB'                                                                                                         #минимальный размер хранимого wal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max_wal_size: '4GB'                                                                                                        #максимальный размер хранимого wal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shared_preload_libraries: 'pg_stat_statements'                                                               #добавляем библиотеку для статистики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#теги для балансировщика patroni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tags: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nofailover: false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noloadbalance: false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clonefrom: false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Calibri"/>
              </a:rPr>
              <a:t>nosync: false</a:t>
            </a:r>
            <a:endParaRPr b="0" lang="ru-R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402;p4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21" name="Google Shape;403;p44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2" name="Google Shape;404;p44"/>
          <p:cNvSpPr/>
          <p:nvPr/>
        </p:nvSpPr>
        <p:spPr>
          <a:xfrm>
            <a:off x="-27000" y="1160640"/>
            <a:ext cx="12189240" cy="51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Плейбука для регистрации сервисов в консуле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https://github.com/aoslepov/pgdb_teach/blob/main/project/yc/ROLES/POSTGRES/tasks/04-reg-consul-svc.yml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Скрипт проверки статуса ноды патрони. В качестве параметра принимает проверяемый статус (master или replica) и сравнивает его с текущим статусом ноды через api патрони. Есть проверка допустимого лага для реплики. Также есть флаг работы мастера в качестве реплики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https://github.com/aoslepov/pgdb_teach/blob/main/project/yc/ROLES/POSTGRES/tasks/04-reg-consul-svc.yml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Шаблон конфига сервиса для мастера для сервиса pg-teach-master.service.dc.consul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"id": "{{ansible_hostname}}-master",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"name": "pg-teach-master",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"tags": ["postgres_master"],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"port": 5432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Шаблон проверки для мастера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{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"id": "check_{{ansible_hostname}}_master",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"name": "check_pg_{{ansible_hostname}}_master",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"service_id": "{{ansible_hostname}}-master",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"shell": "/bin/sh",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"args": ["/etc/consul.d/scripts/patroni_status.sh", "master"],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"interval": "11s",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     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"timeout": "5s"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Calibri"/>
              </a:rPr>
              <a:t>}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410;p4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24" name="Google Shape;411;p45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5" name="Google Shape;412;p45"/>
          <p:cNvSpPr/>
          <p:nvPr/>
        </p:nvSpPr>
        <p:spPr>
          <a:xfrm>
            <a:off x="-26640" y="1170360"/>
            <a:ext cx="12189240" cy="58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Запускаем патрони на мастере pg-teach-01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systemctl start patroni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Смотрим логи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journalctl -r -u patroni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06:09:21 pg-teach-01 patroni[14745]: 2023-07-31 06:09:21,016</a:t>
            </a:r>
            <a:r>
              <a:rPr b="0" lang="en-US" sz="105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Calibri"/>
              </a:rPr>
              <a:t> INFO: initialized a new cluste</a:t>
            </a: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r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06:09:20 pg-teach-01 patroni[14745]: 2023-07-31 06:09:20,946 WARNING: Could not activate Linux watchdog device: Can't open watchdog device: [Errno 2] No such file or directory: '/dev/watchdog'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06:09:20 pg-teach-01 patroni[14745]: 2023-07-31 06:09:20,893 INFO: running post_bootstrap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06:09:20 pg-teach-01 patroni[14745]: 2023-07-31 06:09:20,853 INFO: establishing a new patroni connection to the postgres cluster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06:09:20 pg-teach-01 patroni[14821]: 10.128.0.36:5432 - accepting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06:09:20 pg-teach-01 patroni[14819]: 10.128.0.36:5432 - accepting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patroni[14811]: 2023-07-31 06:09:19.891 UTC [14811] LOG:  database system is ready to accept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patroni[14815]: 2023-07-31 06:09:19.873 UTC [14815] LOG:  database system was shut down at 2023-07-31 06:09:16 UTC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patroni[14811]: 2023-07-31 06:09:19.862 UTC [14811] LOG:  listening on Unix socket "./.s.PGSQL.5432"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patroni[14811]: 2023-07-31 06:09:19.854 UTC [14811] LOG:  listening on IPv4 address "10.128.0.36", port 5432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patroni[14811]: 2023-07-31 06:09:19.854 UTC [14811] LOG:  starting PostgreSQL 15.3 (Ubuntu 15.3-1.pgdg22.04+1) on x86_64-pc-linux-gnu, compiled by gcc (Ubuntu 11.3.0-1ubuntu1~22.04) &gt;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patroni[14812]: 10.128.0.36:5432 - no response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patroni[14745]: 2023-07-31 06:09:19,811 INFO: postmaster pid=14811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patroni[14750]:     /usr/lib/postgresql/15/bin/pg_ctl -D /var/lib/postgresql/data/patroni -l logfile start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patroni[14750]: Success. You can now start the database server using: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patroni[14750]: initdb: hint: You can change this by editing pg_hba.conf or using the option -A, or --auth-local and --auth-host, the next time you run initdb.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patroni[14750]: initdb: warning: enabling "trust" authentication for local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06:09:19 pg-teach-01 patroni[14750]: syncing data to disk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performing post-bootstrap initialization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running bootstrap script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creating configuration files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selecting default time zone ... Etc/UTC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selecting default shared_buffers ... 128MB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selecting default max_connections ... 100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selecting dynamic shared memory implementation ... posix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creating subdirectories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06:09:16 pg-teach-01 patroni[14750]: creating directory /var/lib/postgresql/data/patroni ... ok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418;p4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419;p46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28" name="Google Shape;420;p46"/>
          <p:cNvSpPr/>
          <p:nvPr/>
        </p:nvSpPr>
        <p:spPr>
          <a:xfrm>
            <a:off x="-26640" y="1160640"/>
            <a:ext cx="12189240" cy="54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Аналогично стартуем патрони на репликах pg-teach-02 и pg-teach-03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root@pg-teach-02:~# systemctl restart patroni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root@pg-teach-02:~# journalctl -r -u patroni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06:11:29 pg-teach-02 patroni[19435]: 2023-07-31 06:11:29,072 INFO: no action.</a:t>
            </a:r>
            <a:r>
              <a:rPr b="0" lang="en-US" sz="105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Calibri"/>
              </a:rPr>
              <a:t> I am (pg-teach-02), a secondary, and following a leader (pg-teach-01)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06:11:29 pg-teach-02 patroni[19435]: 2023-07-31 06:11:29,015 INFO: establishing a new patroni connection to the postgres cluster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06:11:29 pg-teach-02 patroni[19435]: 2023-07-31 06:11:29,015 INFO: Lock owner: pg-teach-01; I am pg-teach-02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06:11:29 pg-teach-02 patroni[19506]: 10.128.0.17:5432 - accepting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patroni[19504]: 10.128.0.17:5432 - accepting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patroni[19501]: 2023-07-31 06:11:28.113 UTC [19501] LOG:  waiting for WAL to become available at 0/3000018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patroni[19503]: 2023-07-31 06:11:28.112 UTC [19503] FATAL:  could not start WAL streaming: ERROR:  replication slot "pg_teach_02" does not exist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patroni[19502]: 2023-07-31 06:11:28.089 UTC [19502] FATAL:  could not start WAL streaming: ERROR:  replication slot "pg_teach_02" does not exist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patroni[19497]: 2023-07-31 06:11:28.064 UTC [19497] LOG:  database system is ready to accept read-only connections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patroni[19501]: 2023-07-31 06:11:28.064 UTC [19501] LOG:  consistent recovery state reached at 0/20001B0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patroni[19501]: 2023-07-31 06:11:28.061 UTC [19501] LOG:  redo starts at 0/20000D8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patroni[19501]: 2023-07-31 06:11:28.052 UTC [19501] LOG:  entering standby mode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patroni[19501]: 2023-07-31 06:11:28.039 UTC [19501] LOG:  database system was interrupted; last known up at 2023-07-31 06:11:23 UTC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patroni[19497]: 2023-07-31 06:11:28.029 UTC [19497] LOG:  listening on Unix socket "./.s.PGSQL.5432"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patroni[19497]: 2023-07-31 06:11:28.022 UTC [19497] LOG:  listening on IPv4 address "10.128.0.17", port 5432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06:11:28 pg-teach-02 patroni[19497]: 2023-07-31 06:11:28.022 UTC [19497] LOG:  starting PostgreSQL 15.3 (Ubuntu 15.3-1.pgdg22.04+1) on x86_64-pc-linux-gnu, compiled by gcc (Ubuntu 11.3.0-1ubuntu1~22.04) &gt;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06:11:27 pg-teach-02 patroni[19498]: 10.128.0.17:5432 - no response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06:11:27 pg-teach-02 patroni[19435]: 2023-07-31 06:11:27,981 INFO: postmaster pid=19497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06:11:27 pg-teach-02 patroni[19435]: 2023-07-31 06:11:27,248 INFO: bootstrapped from leader 'pg-teach-01'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06:11:27 pg-teach-02 patroni[19435]: 2023-07-31 06:11:27,247 INFO: replica has been created using basebackup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patroni[19440]: WARNING:  skipping special file "./.s.PGSQL.5432"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patroni[19440]: WARNING:  skipping special file "./.s.PGSQL.5432"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patroni[19435]: 2023-07-31 06:11:23,141 INFO: bootstrap from leader 'pg-teach-01' in progress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patroni[19435]: 2023-07-31 06:11:23,128 INFO: Lock owner: pg-teach-01; I am pg-teach-02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patroni[19435]: 2023-07-31 06:11:23,124 INFO: trying to bootstrap from leader 'pg-teach-01'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patroni[19435]: 2023-07-31 06:11:23,114 I</a:t>
            </a:r>
            <a:r>
              <a:rPr b="0" lang="en-US" sz="1050" spc="-1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Calibri"/>
              </a:rPr>
              <a:t>NFO: Lock owner: pg-teach-01; I am pg-teach-02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06:11:23 pg-teach-02 patroni[19435]: 2023-07-31 06:11:23,075 INFO: No PostgreSQL configuration items changed, nothing to reload.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Calibri"/>
              </a:rPr>
              <a:t>Jul 31 06:11:22 pg-teach-02 systemd[1]: Started Runners to orchestrate a high-availability PostgreSQL.</a:t>
            </a:r>
            <a:endParaRPr b="0" lang="ru-RU" sz="105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426;p4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-2700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230" name="Google Shape;427;p4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31" name="Google Shape;428;p47"/>
          <p:cNvSpPr/>
          <p:nvPr/>
        </p:nvSpPr>
        <p:spPr>
          <a:xfrm>
            <a:off x="-27000" y="1180080"/>
            <a:ext cx="12189240" cy="11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Проверяем статус кластера и работу switchower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На примере переключаем мастера на</a:t>
            </a:r>
            <a:endParaRPr b="0" lang="ru-RU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ноду pg-teach-02. Предыдущий мастер будет </a:t>
            </a:r>
            <a:endParaRPr b="0" lang="ru-RU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добавлен в кластер через механизм pg_rewind.</a:t>
            </a:r>
            <a:endParaRPr b="0" lang="ru-RU" sz="13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4184280" y="1561320"/>
            <a:ext cx="7694640" cy="505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434;p4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5878080"/>
          </a:xfrm>
          <a:prstGeom prst="rect">
            <a:avLst/>
          </a:prstGeom>
          <a:ln w="0">
            <a:noFill/>
          </a:ln>
        </p:spPr>
      </p:pic>
      <p:sp>
        <p:nvSpPr>
          <p:cNvPr id="234" name="Google Shape;435;p48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35" name="Google Shape;436;p48"/>
          <p:cNvSpPr/>
          <p:nvPr/>
        </p:nvSpPr>
        <p:spPr>
          <a:xfrm>
            <a:off x="0" y="957600"/>
            <a:ext cx="12334320" cy="257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-RU" sz="1400" spc="-1" strike="noStrike">
                <a:solidFill>
                  <a:srgbClr val="000000"/>
                </a:solidFill>
                <a:latin typeface="Arial"/>
                <a:ea typeface="DejaVu Sans"/>
              </a:rPr>
              <a:t>Обновляем хеш паролей для pgbouncer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Через плейбуку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https://github.com/aoslepov/pgdb_teach/blob/main/project/yc/playbook_start/pg-pgbouncer-refresh-users.yml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export ANSIBLE_HOST_KEY_CHECKING=False; ansible-playbook -u aslepov -i /home/aslepov/aslepov_repo/pgdb_teach/project/yc/playbook_start/hosts pg-pgbouncer-refresh-users.yml -e "permit_root_login=yes" -b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Хеши паролей postgres добавляются в файл /etc/pgbouncer/userlist.txt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ru-RU" sz="1300" spc="-1" strike="noStrike">
                <a:solidFill>
                  <a:srgbClr val="000000"/>
                </a:solidFill>
                <a:latin typeface="Arial"/>
                <a:ea typeface="DejaVu Sans"/>
              </a:rPr>
              <a:t>psql -Atq -U postgres -d postgres -c "SELECT concat('\"', usename, '\" \"', passwd, '\"') FROM pg_shadow" -h pg-teach-master.service.dc.consul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442;p4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443;p49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38" name="Google Shape;444;p49"/>
          <p:cNvSpPr/>
          <p:nvPr/>
        </p:nvSpPr>
        <p:spPr>
          <a:xfrm>
            <a:off x="0" y="1073520"/>
            <a:ext cx="12334320" cy="59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Calibri"/>
              </a:rPr>
              <a:t>Проверяем подключение к кластеру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root@pg-teach-01:~# patronictl -c /etc/patroni.yml list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+ Cluster: pgteachcluster ---+---------+---------------+----+--------------+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| Member        | Host             | Role    | State         | TL | Lag in MB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+-----------------+-----------------+---------+---------------+----+--------------+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| pg-teach-01  | 10.128.0.36 | Replica | streaming |  2  |         0      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| pg-teach-02  | 10.128.0.17 | Leader  | running     |  2  |                 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| pg-teach-03  | 10.128.0.14 | Replica | streaming |  2  |         0       |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+-----------------+----------------+---------+-----------------+----+-------------+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root@pg-teach-01:/etc/pgbouncer# psql -h pg-teach-master.service.dc.consul -p 6432 -U postgres -d postgres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Password for user postgres: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psql (15.3 (Ubuntu 15.3-1.pgdg22.04+1))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Type "help" for help.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postgres=# \conninfo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You are connected to database "postgres" as user "postgres" on host "pg-teach-master.service.dc.consul" (address "10.128.0.17") at port "6432".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root@pg-teach-01:/etc/pgbouncer# psql -h pg-teach-replica.service.dc.consul -p 6432 -U postgres -d postgres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Password for user postgres: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psql (15.3 (Ubuntu 15.3-1.pgdg22.04+1))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Type "help" for help.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postgres=# \conninfo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You are connected to database "postgres" as user "postgres" on host "pg-teach-replica.service.dc.consul" (address "10.128.0.36") at port "6432"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86;p23"/>
          <p:cNvSpPr/>
          <p:nvPr/>
        </p:nvSpPr>
        <p:spPr>
          <a:xfrm>
            <a:off x="0" y="2941200"/>
            <a:ext cx="1218852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Защита проекта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Тема: Разворачивание кластера patroni в облаках и настройка мониторинга</a:t>
            </a: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  <a:p>
            <a:pPr algn="ctr">
              <a:lnSpc>
                <a:spcPct val="102000"/>
              </a:lnSpc>
              <a:tabLst>
                <a:tab algn="l" pos="0"/>
              </a:tabLst>
            </a:pPr>
            <a:endParaRPr b="0" lang="ru-RU" sz="3600" spc="-1" strike="noStrike">
              <a:latin typeface="Arial"/>
            </a:endParaRPr>
          </a:p>
        </p:txBody>
      </p:sp>
      <p:sp>
        <p:nvSpPr>
          <p:cNvPr id="99" name="Google Shape;188;p23"/>
          <p:cNvSpPr/>
          <p:nvPr/>
        </p:nvSpPr>
        <p:spPr>
          <a:xfrm>
            <a:off x="5501520" y="5067360"/>
            <a:ext cx="6552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170" spc="-1" strike="noStrike">
                <a:solidFill>
                  <a:srgbClr val="ffffff"/>
                </a:solidFill>
                <a:latin typeface="Roboto"/>
                <a:ea typeface="Roboto"/>
              </a:rPr>
              <a:t>Слепов Александр Олегович</a:t>
            </a:r>
            <a:endParaRPr b="0" lang="ru-RU" sz="3170" spc="-1" strike="noStrike">
              <a:latin typeface="Arial"/>
            </a:endParaRPr>
          </a:p>
        </p:txBody>
      </p:sp>
      <p:sp>
        <p:nvSpPr>
          <p:cNvPr id="100" name="Google Shape;189;p23"/>
          <p:cNvSpPr/>
          <p:nvPr/>
        </p:nvSpPr>
        <p:spPr>
          <a:xfrm>
            <a:off x="5635800" y="5590080"/>
            <a:ext cx="6552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Должность: devops-инженер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101" name="Google Shape;190;p23"/>
          <p:cNvSpPr/>
          <p:nvPr/>
        </p:nvSpPr>
        <p:spPr>
          <a:xfrm>
            <a:off x="5635800" y="6012720"/>
            <a:ext cx="6552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Компания: ООО «Лидгид»</a:t>
            </a: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450;p5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40" name="Google Shape;451;p50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41" name="Google Shape;452;p50"/>
          <p:cNvSpPr/>
          <p:nvPr/>
        </p:nvSpPr>
        <p:spPr>
          <a:xfrm>
            <a:off x="0" y="1083240"/>
            <a:ext cx="12334320" cy="98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Calibri"/>
              </a:rPr>
              <a:t>Сервисы для мастера и реплики в консуле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0" y="1459800"/>
            <a:ext cx="6118920" cy="29480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6120000" y="1459800"/>
            <a:ext cx="6214320" cy="301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458;p5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45" name="Google Shape;459;p51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Кластер patroni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46" name="Google Shape;460;p51"/>
          <p:cNvSpPr/>
          <p:nvPr/>
        </p:nvSpPr>
        <p:spPr>
          <a:xfrm>
            <a:off x="0" y="1092960"/>
            <a:ext cx="12334320" cy="79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Calibri"/>
              </a:rPr>
              <a:t>Резолвинг сервисов консула для мастера и реплики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0" y="1800000"/>
            <a:ext cx="6070320" cy="305928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6300000" y="1797120"/>
            <a:ext cx="5729040" cy="30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466;p5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50" name="Google Shape;467;p52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prometheus exporters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51" name="Google Shape;468;p52"/>
          <p:cNvSpPr/>
          <p:nvPr/>
        </p:nvSpPr>
        <p:spPr>
          <a:xfrm>
            <a:off x="0" y="1112400"/>
            <a:ext cx="12334320" cy="636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Установка экспортёров prometheus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hosts: pg_teach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become_method: sudo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become_user: root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roles: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../ROLES/EXPORTERS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ANSIBLE_HOST_KEY_CHECKING=False; ansible-playbook -u aslepov -i hosts exporters_install.yml -e "permit_root_login=yes" -b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Node 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Репозиторий дистрибутива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2"/>
              </a:rPr>
              <a:t>https://github.com/prometheus/node_exporter/releases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Установка  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3"/>
              </a:rPr>
              <a:t>https://github.com/aoslepov/pgdb_teach/blob/main/project/yc/ROLES/EXPORTERS/tasks/node_exporter.yml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Метрики транслируются curl http://127.0.0.1:9100/metrics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Pgbouncer 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Репозиторий дистрибутива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4"/>
              </a:rPr>
              <a:t>https://github.com/prometheus-community/pgbouncer_exporter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Установка  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5"/>
              </a:rPr>
              <a:t>https://github.com/aoslepov/pgdb_teach/blob/main/project/yc/ROLES/EXPORTERS/tasks/pgbouncer_exporter.yml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Метрики транслируются curl http://127.0.0.1:9102/metrics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Postgres 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Репозиторий дистрибутива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6"/>
              </a:rPr>
              <a:t>https://github.com/prometheus-community/postgres_exporter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Установка  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7"/>
              </a:rPr>
              <a:t>https://github.com/aoslepov/pgdb_teach/blob/main/project/yc/ROLES/EXPORTERS/tasks/postgres_exporter.yml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Метрики транслируются curl </a:t>
            </a:r>
            <a:r>
              <a:rPr b="0" lang="en-US" sz="1300" spc="-1" strike="noStrike" u="sng">
                <a:solidFill>
                  <a:srgbClr val="0563c1"/>
                </a:solidFill>
                <a:uFillTx/>
                <a:latin typeface="Arial"/>
                <a:ea typeface="Calibri"/>
                <a:hlinkClick r:id="rId8"/>
              </a:rPr>
              <a:t>http://127.0.0.1:9101/metrics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474;p5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53" name="Google Shape;475;p53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Prometheus и Grafana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54" name="Google Shape;476;p53"/>
          <p:cNvSpPr/>
          <p:nvPr/>
        </p:nvSpPr>
        <p:spPr>
          <a:xfrm>
            <a:off x="0" y="1073520"/>
            <a:ext cx="12334320" cy="45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Разворачивание Prometheus и Grafana</a:t>
            </a: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Запуск плейбуки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  <a:hlinkClick r:id="rId2"/>
              </a:rPr>
              <a:t>https://github.com/aoslepov/pgdb_teach/blob/main/project/yc/playbook_start/monitoring_install.yml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hosts: teach_mon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become: yes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become_method: sudo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become_user: root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roles: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   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- ../ROLES/MONITORING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export ANSIBLE_HOST_KEY_CHECKING=False; ansible-playbook -u aslepov -i  monitoring_install.yml -e "permit_root_login=yes" -b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Prometheus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  <a:hlinkClick r:id="rId3"/>
              </a:rPr>
              <a:t>https://github.com/aoslepov/pgdb_teach/blob/main/project/yc/ROLES/MONITORING/tasks/01-prometheus.yml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Конгиг для прометея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  <a:hlinkClick r:id="rId4"/>
              </a:rPr>
              <a:t>https://github.com/aoslepov/pgdb_teach/blob/main/project/yc/ROLES/MONITORING/files/prometheus/prometheus.yml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Ui доступен на порту </a:t>
            </a:r>
            <a:r>
              <a:rPr b="0" lang="en-US" sz="13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9090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142560" y="4682520"/>
            <a:ext cx="12191760" cy="197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482;p5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57" name="Google Shape;483;p54"/>
          <p:cNvSpPr/>
          <p:nvPr/>
        </p:nvSpPr>
        <p:spPr>
          <a:xfrm>
            <a:off x="396720" y="348120"/>
            <a:ext cx="11072880" cy="49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Prometheus и Grafana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58" name="Google Shape;484;p54"/>
          <p:cNvSpPr/>
          <p:nvPr/>
        </p:nvSpPr>
        <p:spPr>
          <a:xfrm>
            <a:off x="0" y="1083240"/>
            <a:ext cx="1218924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Calibri"/>
              </a:rPr>
              <a:t>Grafana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Плейбука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  <a:hlinkClick r:id="rId2"/>
              </a:rPr>
              <a:t>https://github.com/aoslepov/pgdb_teach/blob/main/project/yc/ROLES/MONITORING/tasks/02-grafana.yml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Конфигурация datatource → смотрит на прометей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  <a:hlinkClick r:id="rId3"/>
              </a:rPr>
              <a:t>https://github.com/aoslepov/pgdb_teach/blob/main/project/yc/ROLES/MONITORING/files/grafana/prom-datasource.yml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Копируем дашборды для node_exporter,pgbouncer_exporter и postgres_exporter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Calibri"/>
              </a:rPr>
              <a:t>Ui графаны на порту 3000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00000"/>
                </a:solidFill>
                <a:uFillTx/>
                <a:latin typeface="Arial"/>
                <a:ea typeface="Calibri"/>
              </a:rPr>
              <a:t>Дашборд node_exporter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4"/>
          <a:stretch/>
        </p:blipFill>
        <p:spPr>
          <a:xfrm>
            <a:off x="48240" y="2994120"/>
            <a:ext cx="12191760" cy="366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490;p5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61" name="Google Shape;491;p55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Prometheus и Grafana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62" name="Google Shape;492;p55"/>
          <p:cNvSpPr/>
          <p:nvPr/>
        </p:nvSpPr>
        <p:spPr>
          <a:xfrm>
            <a:off x="0" y="1044720"/>
            <a:ext cx="12334320" cy="398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Дашборд pgboncer_exporter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1800000" y="1547280"/>
            <a:ext cx="10260000" cy="475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498;p5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65" name="Google Shape;499;p56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Prometheus и Grafana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66" name="Google Shape;500;p56"/>
          <p:cNvSpPr/>
          <p:nvPr/>
        </p:nvSpPr>
        <p:spPr>
          <a:xfrm>
            <a:off x="0" y="1092960"/>
            <a:ext cx="12334320" cy="19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Дашборд postgres_exporter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0" y="1878120"/>
            <a:ext cx="12191760" cy="442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506;p5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69" name="Google Shape;507;p5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config HAProxy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70" name="Google Shape;508;p57"/>
          <p:cNvSpPr/>
          <p:nvPr/>
        </p:nvSpPr>
        <p:spPr>
          <a:xfrm>
            <a:off x="0" y="1083240"/>
            <a:ext cx="12334320" cy="592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8)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запускаем службу добавляем сервис в автозагрузку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systemctl start haproxy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systemctl status haproxy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systemctl enable haproxy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9)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проверяем работу сервиса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http://192.168.1.17:7000/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обращаем внимание на то что если запросы на запись то подключаемся по порту 5000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если нужны запросы на чтение то порт 5001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В конфигурации haproxy есть два важных раздела прослушивания 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первичный , использующий порт 5000 для запросов на чтение/запись.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в режиме ожидания с использованием порта 5001 только для запросов на чтение.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Все три узла включены в оба раздела: это потому, что все серверы баз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данных являются потенциальными кандидатами на роль первичных или вторичных.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Patroni предоставляет встроенную поддержку REST API для мониторинга проверки работоспособности,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которая отлично работает с HAProxy. HAProxy отправит HTTP-запрос на порт 8008 патрони, чтобы узнать, какую роль в настоящее время имеет каждый узел.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Конфигурация haproxy останется неизменной на каждом узле, поэтому убедитесь,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что вы повторяете ту же конфигурацию на оставшихся узлах, прежде чем переходить к следующему.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-------------------------------------------------------------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еше один пример: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При обращении на урл server:8008 (8008 это порт по умолчанию) Patroni возвращает отчет по состоянию кластера в json,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а также отражает кодом ответа http является ли данный сервер мастером. Если является — будет ответ с кодом 200.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Если же нет, ответ с кодом 503.</a:t>
            </a: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514;p5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72" name="Google Shape;515;p58"/>
          <p:cNvSpPr/>
          <p:nvPr/>
        </p:nvSpPr>
        <p:spPr>
          <a:xfrm>
            <a:off x="309600" y="357840"/>
            <a:ext cx="1116000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config docker и pgwatch2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73" name="Google Shape;516;p58"/>
          <p:cNvSpPr/>
          <p:nvPr/>
        </p:nvSpPr>
        <p:spPr>
          <a:xfrm>
            <a:off x="0" y="1064160"/>
            <a:ext cx="12334320" cy="465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устанавливаем docker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yum install *.rpm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стартуем службу добавляем в автозагрузку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start docker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status docker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enable docker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#устанавливаю pgwatch2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docker pull postgresai/pgwatch2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#пренесли архив и загружаем в docker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а этой командой для выполнения загрузки используется обратная операция docker load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docker load -i postgresai_pgwatch2.tar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#после того как установили и запустили docker запускаем наш контерер pgwatch2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docker images | grep postg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postgresai/pgwatch2   latest    cbfeb0bb9182   3 weeks ago   1.17GB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274" name="Google Shape;517;p58" descr=""/>
          <p:cNvPicPr/>
          <p:nvPr/>
        </p:nvPicPr>
        <p:blipFill>
          <a:blip r:embed="rId2"/>
          <a:stretch/>
        </p:blipFill>
        <p:spPr>
          <a:xfrm>
            <a:off x="592200" y="29455200"/>
            <a:ext cx="12969360" cy="3617640"/>
          </a:xfrm>
          <a:prstGeom prst="rect">
            <a:avLst/>
          </a:prstGeom>
          <a:ln w="0">
            <a:noFill/>
          </a:ln>
        </p:spPr>
      </p:pic>
      <p:pic>
        <p:nvPicPr>
          <p:cNvPr id="275" name="Google Shape;518;p58" descr=""/>
          <p:cNvPicPr/>
          <p:nvPr/>
        </p:nvPicPr>
        <p:blipFill>
          <a:blip r:embed="rId3"/>
          <a:stretch/>
        </p:blipFill>
        <p:spPr>
          <a:xfrm>
            <a:off x="765000" y="34171200"/>
            <a:ext cx="12189240" cy="599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524;p5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77" name="Google Shape;525;p59"/>
          <p:cNvSpPr/>
          <p:nvPr/>
        </p:nvSpPr>
        <p:spPr>
          <a:xfrm>
            <a:off x="309600" y="357840"/>
            <a:ext cx="1116000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config docker и pgwatch2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78" name="Google Shape;526;p59"/>
          <p:cNvSpPr/>
          <p:nvPr/>
        </p:nvSpPr>
        <p:spPr>
          <a:xfrm>
            <a:off x="0" y="1073520"/>
            <a:ext cx="12334320" cy="55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sudo docker run -d --restart=unless-stopped --name pgwatch2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-p 3000:3000 -p 8080:8080 -p 8081:8081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-v /var/lib/pgwatch2/postgresql:/var/lib/postgresql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-v /var/lib/pgwatch2/influxdb:/var/lib/influxdb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-v grafana:/var/lib/grafana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-v pgwatch2:/pgwatch2/persistent-config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PW2_IRETENTIONDAYS=3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PW2_WEBNOANONYMOUS=true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PW2_WEBUSER=admin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PW2_WEBPASSWORD=2338484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PW2_GRAFANANOANONYMOUS=true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PW2_GRAFANAUSER=admin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-e PW2_GRAFANAPASSWORD=2338484 \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postgresai/pgwatch2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проверяем что все работает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netstat -ltupn | grep docker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        0      0 0.0.0.0:8080            0.0.0.0:*               LISTEN      3278/docker-proxy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        0      0 0.0.0.0:8081            0.0.0.0:*               LISTEN      3262/docker-proxy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        0      0 0.0.0.0:3000            0.0.0.0:*               LISTEN      3294/docker-proxy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tcp6       0      0 :::8080                 :::*                    LISTEN      3282/docker-proxy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tcp6       0      0 :::8081                 :::*                    LISTEN      3266/docker-proxy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tcp6       0      0 :::3000                 :::*                    LISTEN      3298/docker-proxy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95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96;p24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Введение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104" name="Google Shape;197;p24"/>
          <p:cNvSpPr/>
          <p:nvPr/>
        </p:nvSpPr>
        <p:spPr>
          <a:xfrm flipH="1">
            <a:off x="538920" y="1634760"/>
            <a:ext cx="10615680" cy="42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Цель проекта – разворачивание отказоустойчивого кластера postgresql в облачном сервисе yandex cloud и настройка его мониторинга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Основные компоненты: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- СУБД PostgreSQL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- patroni – сервис управления кластером postgresql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- consul –  api для межсервисного взаимодействия различных компонентов инфраструктуры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- prometheus – сервис сбора и хранения метрик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- grafana – сервис для отображения графиков по метрикам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580" spc="-1" strike="noStrike">
                <a:solidFill>
                  <a:srgbClr val="35545c"/>
                </a:solidFill>
                <a:latin typeface="Roboto"/>
                <a:ea typeface="Roboto"/>
              </a:rPr>
              <a:t>В качестве ОС используется Ubuntu 20.3</a:t>
            </a:r>
            <a:endParaRPr b="0" lang="ru-RU" sz="158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5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532;p6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80" name="Google Shape;533;p60"/>
          <p:cNvSpPr/>
          <p:nvPr/>
        </p:nvSpPr>
        <p:spPr>
          <a:xfrm>
            <a:off x="309600" y="357840"/>
            <a:ext cx="1116000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config docker и pgwatch2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81" name="Google Shape;534;p60"/>
          <p:cNvSpPr/>
          <p:nvPr/>
        </p:nvSpPr>
        <p:spPr>
          <a:xfrm>
            <a:off x="0" y="1073520"/>
            <a:ext cx="12334320" cy="61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#После запуска его можно открыть в браузере c паролями которыми запустили выше в команде: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Графана -- на порту 3000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Веб-интерфейс администратора — 8080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статус pgwatch (самопроверка) — 8081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Затем нам нужно перейти к: 8080 и добавить машину, которую нужно отслеживать.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http://192.168.1.17:3000/login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http://192.168.1.17:8080/login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http://192.168.1.17:8081/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#создаем пользователя и добавляем права доступа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#Во-первых, на хостах Postgres мы хотим наблюдать: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#Пользователь БД, который будет использоваться pgwatch2 + необходимые ему разрешения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CREATE ROLE pgwatch2 WITH LOGIN PASSWORD 'asfdsadfesadSADsdf1';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pg_monitor TO pgwatch2;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EXECUTE ON FUNCTION pg_stat_file(text) to pgwatch2;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EXECUTE ON FUNCTION pg_ls_dir(text) TO pgwatch2;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EXECUTE ON FUNCTION pg_wait_sampling_reset_profile() TO pgwatch2; --if pg_wait_sampling extension is used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CONNECT ON DATABASE test TO pgwatch2;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GRANT USAGE ON SCHEMA public TO pgwatch2;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#Добавить расширения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#Для большинства отслеживаемых баз данных чрезвычайно полезно (для устранения проблем с производительностью) такжеактивировать расширение pg_stat_statements: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540;p6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83" name="Google Shape;541;p61"/>
          <p:cNvSpPr/>
          <p:nvPr/>
        </p:nvSpPr>
        <p:spPr>
          <a:xfrm>
            <a:off x="309600" y="357840"/>
            <a:ext cx="11160000" cy="48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config docker и pgwatch2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84" name="Google Shape;542;p61"/>
          <p:cNvSpPr/>
          <p:nvPr/>
        </p:nvSpPr>
        <p:spPr>
          <a:xfrm>
            <a:off x="232200" y="1373400"/>
            <a:ext cx="12010680" cy="40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CREATE EXTENSION pg_stat_statements;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CREATE EXTENSION pg_stat_kcache;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CREATE EXTENSION pg_wait_sampling;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#Добавьте хост pgwatch2 в pg_hba.conf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vim /var/lib/pgsql/14/data/pg_hba.conf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host    all             pgwatch2        192.168.1.17/32         md5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#применить настройки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pg_node3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548;p6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86" name="Google Shape;549;p62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87" name="Google Shape;550;p62" descr=""/>
          <p:cNvPicPr/>
          <p:nvPr/>
        </p:nvPicPr>
        <p:blipFill>
          <a:blip r:embed="rId2"/>
          <a:stretch/>
        </p:blipFill>
        <p:spPr>
          <a:xfrm>
            <a:off x="139680" y="1184760"/>
            <a:ext cx="6918480" cy="1271160"/>
          </a:xfrm>
          <a:prstGeom prst="rect">
            <a:avLst/>
          </a:prstGeom>
          <a:ln w="0">
            <a:noFill/>
          </a:ln>
        </p:spPr>
      </p:pic>
      <p:pic>
        <p:nvPicPr>
          <p:cNvPr id="288" name="Google Shape;551;p62" descr=""/>
          <p:cNvPicPr/>
          <p:nvPr/>
        </p:nvPicPr>
        <p:blipFill>
          <a:blip r:embed="rId3"/>
          <a:stretch/>
        </p:blipFill>
        <p:spPr>
          <a:xfrm>
            <a:off x="218160" y="3085920"/>
            <a:ext cx="10051200" cy="3726000"/>
          </a:xfrm>
          <a:prstGeom prst="rect">
            <a:avLst/>
          </a:prstGeom>
          <a:ln w="0">
            <a:noFill/>
          </a:ln>
        </p:spPr>
      </p:pic>
      <p:sp>
        <p:nvSpPr>
          <p:cNvPr id="289" name="Google Shape;552;p62"/>
          <p:cNvSpPr/>
          <p:nvPr/>
        </p:nvSpPr>
        <p:spPr>
          <a:xfrm>
            <a:off x="139680" y="2547000"/>
            <a:ext cx="662940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Calibri"/>
                <a:ea typeface="Calibri"/>
              </a:rPr>
              <a:t>Имитируем выключение сервера от питания</a:t>
            </a:r>
            <a:endParaRPr b="0" lang="ru-RU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558;p6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91" name="Google Shape;559;p63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92" name="Google Shape;560;p63" descr=""/>
          <p:cNvPicPr/>
          <p:nvPr/>
        </p:nvPicPr>
        <p:blipFill>
          <a:blip r:embed="rId2"/>
          <a:stretch/>
        </p:blipFill>
        <p:spPr>
          <a:xfrm>
            <a:off x="2880" y="1081080"/>
            <a:ext cx="12334320" cy="58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566;p6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94" name="Google Shape;567;p64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295" name="Google Shape;568;p64" descr=""/>
          <p:cNvPicPr/>
          <p:nvPr/>
        </p:nvPicPr>
        <p:blipFill>
          <a:blip r:embed="rId2"/>
          <a:stretch/>
        </p:blipFill>
        <p:spPr>
          <a:xfrm>
            <a:off x="0" y="1092960"/>
            <a:ext cx="12334320" cy="57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574;p6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297" name="Google Shape;575;p65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298" name="Google Shape;576;p65"/>
          <p:cNvSpPr/>
          <p:nvPr/>
        </p:nvSpPr>
        <p:spPr>
          <a:xfrm>
            <a:off x="117360" y="1170360"/>
            <a:ext cx="121892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Видим что вторая нода стала Лидером а бывший мастер исчез с радаров</a:t>
            </a:r>
            <a:endParaRPr b="0" lang="ru-RU" sz="2200" spc="-1" strike="noStrike">
              <a:latin typeface="Arial"/>
            </a:endParaRPr>
          </a:p>
        </p:txBody>
      </p:sp>
      <p:pic>
        <p:nvPicPr>
          <p:cNvPr id="299" name="Google Shape;577;p65" descr=""/>
          <p:cNvPicPr/>
          <p:nvPr/>
        </p:nvPicPr>
        <p:blipFill>
          <a:blip r:embed="rId2"/>
          <a:stretch/>
        </p:blipFill>
        <p:spPr>
          <a:xfrm>
            <a:off x="0" y="1625760"/>
            <a:ext cx="9470160" cy="1350360"/>
          </a:xfrm>
          <a:prstGeom prst="rect">
            <a:avLst/>
          </a:prstGeom>
          <a:ln w="0">
            <a:noFill/>
          </a:ln>
        </p:spPr>
      </p:pic>
      <p:pic>
        <p:nvPicPr>
          <p:cNvPr id="300" name="Google Shape;578;p65" descr=""/>
          <p:cNvPicPr/>
          <p:nvPr/>
        </p:nvPicPr>
        <p:blipFill>
          <a:blip r:embed="rId3"/>
          <a:stretch/>
        </p:blipFill>
        <p:spPr>
          <a:xfrm>
            <a:off x="0" y="3024360"/>
            <a:ext cx="9176760" cy="377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584;p6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02" name="Google Shape;585;p66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303" name="Google Shape;586;p66"/>
          <p:cNvSpPr/>
          <p:nvPr/>
        </p:nvSpPr>
        <p:spPr>
          <a:xfrm>
            <a:off x="174240" y="1199520"/>
            <a:ext cx="969156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смотрим мониторинг вторая нода стала мастером а с первой мы потеряли связь</a:t>
            </a:r>
            <a:endParaRPr b="0" lang="ru-RU" sz="2100" spc="-1" strike="noStrike">
              <a:latin typeface="Arial"/>
            </a:endParaRPr>
          </a:p>
        </p:txBody>
      </p:sp>
      <p:pic>
        <p:nvPicPr>
          <p:cNvPr id="304" name="Google Shape;587;p66" descr=""/>
          <p:cNvPicPr/>
          <p:nvPr/>
        </p:nvPicPr>
        <p:blipFill>
          <a:blip r:embed="rId2"/>
          <a:stretch/>
        </p:blipFill>
        <p:spPr>
          <a:xfrm>
            <a:off x="174240" y="1663560"/>
            <a:ext cx="11227320" cy="495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593;p6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06" name="Google Shape;594;p67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307" name="Google Shape;595;p67" descr=""/>
          <p:cNvPicPr/>
          <p:nvPr/>
        </p:nvPicPr>
        <p:blipFill>
          <a:blip r:embed="rId2"/>
          <a:stretch/>
        </p:blipFill>
        <p:spPr>
          <a:xfrm>
            <a:off x="-41760" y="1036080"/>
            <a:ext cx="10389960" cy="5256720"/>
          </a:xfrm>
          <a:prstGeom prst="rect">
            <a:avLst/>
          </a:prstGeom>
          <a:ln w="0">
            <a:noFill/>
          </a:ln>
        </p:spPr>
      </p:pic>
      <p:sp>
        <p:nvSpPr>
          <p:cNvPr id="308" name="Google Shape;596;p67"/>
          <p:cNvSpPr/>
          <p:nvPr/>
        </p:nvSpPr>
        <p:spPr>
          <a:xfrm>
            <a:off x="88920" y="6373440"/>
            <a:ext cx="367776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Calibri"/>
                <a:ea typeface="Calibri"/>
              </a:rPr>
              <a:t>Запускаем первую ноду</a:t>
            </a:r>
            <a:endParaRPr b="0" lang="ru-RU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602;p6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10" name="Google Shape;603;p68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311" name="Google Shape;604;p68" descr=""/>
          <p:cNvPicPr/>
          <p:nvPr/>
        </p:nvPicPr>
        <p:blipFill>
          <a:blip r:embed="rId2"/>
          <a:stretch/>
        </p:blipFill>
        <p:spPr>
          <a:xfrm>
            <a:off x="241920" y="1762200"/>
            <a:ext cx="6944400" cy="50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610;p6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13" name="Google Shape;611;p69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314" name="Google Shape;612;p69" descr=""/>
          <p:cNvPicPr/>
          <p:nvPr/>
        </p:nvPicPr>
        <p:blipFill>
          <a:blip r:embed="rId2"/>
          <a:stretch/>
        </p:blipFill>
        <p:spPr>
          <a:xfrm>
            <a:off x="145080" y="1166400"/>
            <a:ext cx="10424520" cy="550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202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60" y="36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203;p25"/>
          <p:cNvSpPr/>
          <p:nvPr/>
        </p:nvSpPr>
        <p:spPr>
          <a:xfrm>
            <a:off x="719640" y="348840"/>
            <a:ext cx="107499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07" name="Google Shape;207;p25"/>
          <p:cNvSpPr/>
          <p:nvPr/>
        </p:nvSpPr>
        <p:spPr>
          <a:xfrm>
            <a:off x="2340720" y="2259720"/>
            <a:ext cx="7291800" cy="705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8" name="Google Shape;208;p25"/>
          <p:cNvSpPr/>
          <p:nvPr/>
        </p:nvSpPr>
        <p:spPr>
          <a:xfrm>
            <a:off x="2516400" y="2409840"/>
            <a:ext cx="52164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09" name="Google Shape;209;p25"/>
          <p:cNvSpPr/>
          <p:nvPr/>
        </p:nvSpPr>
        <p:spPr>
          <a:xfrm>
            <a:off x="3108600" y="2306520"/>
            <a:ext cx="652428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Разворачивание инфраструктуры в yandex cloud через terraform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0" name="Google Shape;210;p25"/>
          <p:cNvSpPr/>
          <p:nvPr/>
        </p:nvSpPr>
        <p:spPr>
          <a:xfrm>
            <a:off x="2340720" y="3046680"/>
            <a:ext cx="7291800" cy="705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1" name="Google Shape;211;p25"/>
          <p:cNvSpPr/>
          <p:nvPr/>
        </p:nvSpPr>
        <p:spPr>
          <a:xfrm>
            <a:off x="3152520" y="3131280"/>
            <a:ext cx="64357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Разворачивание кластеров consul и PostgreSQL(Patroni) 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2" name="Google Shape;212;p25"/>
          <p:cNvSpPr/>
          <p:nvPr/>
        </p:nvSpPr>
        <p:spPr>
          <a:xfrm>
            <a:off x="2516400" y="3354840"/>
            <a:ext cx="322560" cy="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13" name="Google Shape;214;p25"/>
          <p:cNvSpPr/>
          <p:nvPr/>
        </p:nvSpPr>
        <p:spPr>
          <a:xfrm>
            <a:off x="2361600" y="3600000"/>
            <a:ext cx="470880" cy="11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6600" spc="-1" strike="noStrike">
                <a:solidFill>
                  <a:srgbClr val="40cdd0"/>
                </a:solidFill>
                <a:latin typeface="Calibri"/>
                <a:ea typeface="Calibri"/>
              </a:rPr>
              <a:t>4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14" name="Google Shape;216;p25"/>
          <p:cNvSpPr/>
          <p:nvPr/>
        </p:nvSpPr>
        <p:spPr>
          <a:xfrm>
            <a:off x="2323800" y="4680000"/>
            <a:ext cx="521640" cy="11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Google Shape;210;p25_0"/>
          <p:cNvSpPr/>
          <p:nvPr/>
        </p:nvSpPr>
        <p:spPr>
          <a:xfrm>
            <a:off x="2323800" y="3859560"/>
            <a:ext cx="7291800" cy="705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6" name="Google Shape;211;p25_0"/>
          <p:cNvSpPr/>
          <p:nvPr/>
        </p:nvSpPr>
        <p:spPr>
          <a:xfrm>
            <a:off x="3135600" y="3944160"/>
            <a:ext cx="64357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Разворачивание мониторинга prometheus и grafana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17" name="Google Shape;212;p25_0"/>
          <p:cNvSpPr/>
          <p:nvPr/>
        </p:nvSpPr>
        <p:spPr>
          <a:xfrm>
            <a:off x="2499480" y="4167720"/>
            <a:ext cx="322560" cy="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18" name="Google Shape;210;p25_1"/>
          <p:cNvSpPr/>
          <p:nvPr/>
        </p:nvSpPr>
        <p:spPr>
          <a:xfrm>
            <a:off x="2295720" y="4702680"/>
            <a:ext cx="7291800" cy="705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" name="Google Shape;211;p25_1"/>
          <p:cNvSpPr/>
          <p:nvPr/>
        </p:nvSpPr>
        <p:spPr>
          <a:xfrm>
            <a:off x="3107520" y="4745880"/>
            <a:ext cx="6435720" cy="48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Нагрузочное тестирование при помощи yandex tank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20" name="Google Shape;212;p25_1"/>
          <p:cNvSpPr/>
          <p:nvPr/>
        </p:nvSpPr>
        <p:spPr>
          <a:xfrm>
            <a:off x="2471400" y="4969440"/>
            <a:ext cx="322560" cy="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5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21" name="Google Shape;207;p25_0"/>
          <p:cNvSpPr/>
          <p:nvPr/>
        </p:nvSpPr>
        <p:spPr>
          <a:xfrm>
            <a:off x="2340000" y="1452240"/>
            <a:ext cx="7291800" cy="70524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Google Shape;208;p25_0"/>
          <p:cNvSpPr/>
          <p:nvPr/>
        </p:nvSpPr>
        <p:spPr>
          <a:xfrm>
            <a:off x="2515680" y="1602360"/>
            <a:ext cx="521640" cy="37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6600" spc="-1" strike="noStrike">
              <a:latin typeface="Arial"/>
            </a:endParaRPr>
          </a:p>
        </p:txBody>
      </p:sp>
      <p:sp>
        <p:nvSpPr>
          <p:cNvPr id="123" name="Google Shape;209;p25_0"/>
          <p:cNvSpPr/>
          <p:nvPr/>
        </p:nvSpPr>
        <p:spPr>
          <a:xfrm>
            <a:off x="3107880" y="1499040"/>
            <a:ext cx="652428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Avenir"/>
                <a:ea typeface="Avenir"/>
              </a:rPr>
              <a:t>Закрепление основных навыков, полученных на текущем курсе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618;p7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16" name="Google Shape;619;p70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317" name="Google Shape;620;p70" descr=""/>
          <p:cNvPicPr/>
          <p:nvPr/>
        </p:nvPicPr>
        <p:blipFill>
          <a:blip r:embed="rId2"/>
          <a:stretch/>
        </p:blipFill>
        <p:spPr>
          <a:xfrm>
            <a:off x="145080" y="1144800"/>
            <a:ext cx="11923560" cy="508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626;p7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19" name="Google Shape;627;p71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20" name="Google Shape;628;p71"/>
          <p:cNvSpPr/>
          <p:nvPr/>
        </p:nvSpPr>
        <p:spPr>
          <a:xfrm>
            <a:off x="145080" y="1267200"/>
            <a:ext cx="12189240" cy="38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меняю настройки wal для чистоты эксперимента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min_wal_size: 128MB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max_wal_size: 256MB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перечитываем настройки и делаем рестарт каждой ноды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-----------------------------------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НАДО ПЕРЕЧИТАТЬ НАСТРОЙКИ patroni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restart mycluster pg_node1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restart mycluster pg_node2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reload mycluster pg_node3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patronictl -c /etc/patroni/patroni.yml restart mycluster pg_node3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-----------------------------------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show max_wal_size;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выключаю srv01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даю нагрузку на мастера через haproxy port 5000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/usr/pgsql-14/bin/pgbench -c 290 -C -j 2 -P 10 -T 3600 -M extended test -p 5000 -U vorori -h localhost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634;p7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22" name="Google Shape;635;p72"/>
          <p:cNvSpPr/>
          <p:nvPr/>
        </p:nvSpPr>
        <p:spPr>
          <a:xfrm>
            <a:off x="415800" y="299880"/>
            <a:ext cx="110538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23" name="Google Shape;636;p72" descr=""/>
          <p:cNvPicPr/>
          <p:nvPr/>
        </p:nvPicPr>
        <p:blipFill>
          <a:blip r:embed="rId2"/>
          <a:stretch/>
        </p:blipFill>
        <p:spPr>
          <a:xfrm>
            <a:off x="145080" y="1126080"/>
            <a:ext cx="11498040" cy="557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642;p7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25" name="Google Shape;643;p73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26" name="Google Shape;644;p73" descr=""/>
          <p:cNvPicPr/>
          <p:nvPr/>
        </p:nvPicPr>
        <p:blipFill>
          <a:blip r:embed="rId2"/>
          <a:stretch/>
        </p:blipFill>
        <p:spPr>
          <a:xfrm>
            <a:off x="145080" y="1028520"/>
            <a:ext cx="4901400" cy="136836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645;p73" descr=""/>
          <p:cNvPicPr/>
          <p:nvPr/>
        </p:nvPicPr>
        <p:blipFill>
          <a:blip r:embed="rId3"/>
          <a:stretch/>
        </p:blipFill>
        <p:spPr>
          <a:xfrm>
            <a:off x="145080" y="2502000"/>
            <a:ext cx="8915400" cy="4560840"/>
          </a:xfrm>
          <a:prstGeom prst="rect">
            <a:avLst/>
          </a:prstGeom>
          <a:ln w="0">
            <a:noFill/>
          </a:ln>
        </p:spPr>
      </p:pic>
      <p:pic>
        <p:nvPicPr>
          <p:cNvPr id="328" name="Google Shape;646;p73" descr=""/>
          <p:cNvPicPr/>
          <p:nvPr/>
        </p:nvPicPr>
        <p:blipFill>
          <a:blip r:embed="rId4"/>
          <a:stretch/>
        </p:blipFill>
        <p:spPr>
          <a:xfrm>
            <a:off x="226440" y="20553840"/>
            <a:ext cx="5445360" cy="1445040"/>
          </a:xfrm>
          <a:prstGeom prst="rect">
            <a:avLst/>
          </a:prstGeom>
          <a:ln w="0">
            <a:noFill/>
          </a:ln>
        </p:spPr>
      </p:pic>
      <p:pic>
        <p:nvPicPr>
          <p:cNvPr id="329" name="Google Shape;647;p73" descr=""/>
          <p:cNvPicPr/>
          <p:nvPr/>
        </p:nvPicPr>
        <p:blipFill>
          <a:blip r:embed="rId5"/>
          <a:stretch/>
        </p:blipFill>
        <p:spPr>
          <a:xfrm>
            <a:off x="305640" y="22243680"/>
            <a:ext cx="8997120" cy="6855120"/>
          </a:xfrm>
          <a:prstGeom prst="rect">
            <a:avLst/>
          </a:prstGeom>
          <a:ln w="0">
            <a:noFill/>
          </a:ln>
        </p:spPr>
      </p:pic>
      <p:pic>
        <p:nvPicPr>
          <p:cNvPr id="330" name="Google Shape;648;p73" descr=""/>
          <p:cNvPicPr/>
          <p:nvPr/>
        </p:nvPicPr>
        <p:blipFill>
          <a:blip r:embed="rId6"/>
          <a:stretch/>
        </p:blipFill>
        <p:spPr>
          <a:xfrm>
            <a:off x="305640" y="29442240"/>
            <a:ext cx="6702840" cy="661716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649;p73" descr=""/>
          <p:cNvPicPr/>
          <p:nvPr/>
        </p:nvPicPr>
        <p:blipFill>
          <a:blip r:embed="rId7"/>
          <a:stretch/>
        </p:blipFill>
        <p:spPr>
          <a:xfrm>
            <a:off x="384120" y="36356760"/>
            <a:ext cx="6940800" cy="2530800"/>
          </a:xfrm>
          <a:prstGeom prst="rect">
            <a:avLst/>
          </a:prstGeom>
          <a:ln w="0">
            <a:noFill/>
          </a:ln>
        </p:spPr>
      </p:pic>
      <p:sp>
        <p:nvSpPr>
          <p:cNvPr id="332" name="Google Shape;650;p73"/>
          <p:cNvSpPr/>
          <p:nvPr/>
        </p:nvSpPr>
        <p:spPr>
          <a:xfrm>
            <a:off x="0" y="1064160"/>
            <a:ext cx="120258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656;p7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34" name="Google Shape;657;p74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35" name="Google Shape;658;p74" descr=""/>
          <p:cNvPicPr/>
          <p:nvPr/>
        </p:nvPicPr>
        <p:blipFill>
          <a:blip r:embed="rId2"/>
          <a:stretch/>
        </p:blipFill>
        <p:spPr>
          <a:xfrm>
            <a:off x="131040" y="2806560"/>
            <a:ext cx="4681440" cy="124200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659;p74" descr=""/>
          <p:cNvPicPr/>
          <p:nvPr/>
        </p:nvPicPr>
        <p:blipFill>
          <a:blip r:embed="rId3"/>
          <a:stretch/>
        </p:blipFill>
        <p:spPr>
          <a:xfrm>
            <a:off x="4970160" y="1064160"/>
            <a:ext cx="7363800" cy="5610600"/>
          </a:xfrm>
          <a:prstGeom prst="rect">
            <a:avLst/>
          </a:prstGeom>
          <a:ln w="0">
            <a:noFill/>
          </a:ln>
        </p:spPr>
      </p:pic>
      <p:pic>
        <p:nvPicPr>
          <p:cNvPr id="337" name="Google Shape;660;p74" descr=""/>
          <p:cNvPicPr/>
          <p:nvPr/>
        </p:nvPicPr>
        <p:blipFill>
          <a:blip r:embed="rId4"/>
          <a:stretch/>
        </p:blipFill>
        <p:spPr>
          <a:xfrm>
            <a:off x="305640" y="29442240"/>
            <a:ext cx="6702840" cy="6617160"/>
          </a:xfrm>
          <a:prstGeom prst="rect">
            <a:avLst/>
          </a:prstGeom>
          <a:ln w="0">
            <a:noFill/>
          </a:ln>
        </p:spPr>
      </p:pic>
      <p:pic>
        <p:nvPicPr>
          <p:cNvPr id="338" name="Google Shape;661;p74" descr=""/>
          <p:cNvPicPr/>
          <p:nvPr/>
        </p:nvPicPr>
        <p:blipFill>
          <a:blip r:embed="rId5"/>
          <a:stretch/>
        </p:blipFill>
        <p:spPr>
          <a:xfrm>
            <a:off x="384120" y="36356760"/>
            <a:ext cx="6940800" cy="2530800"/>
          </a:xfrm>
          <a:prstGeom prst="rect">
            <a:avLst/>
          </a:prstGeom>
          <a:ln w="0">
            <a:noFill/>
          </a:ln>
        </p:spPr>
      </p:pic>
      <p:sp>
        <p:nvSpPr>
          <p:cNvPr id="339" name="Google Shape;662;p74"/>
          <p:cNvSpPr/>
          <p:nvPr/>
        </p:nvSpPr>
        <p:spPr>
          <a:xfrm>
            <a:off x="0" y="1064160"/>
            <a:ext cx="120258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</p:txBody>
      </p:sp>
      <p:sp>
        <p:nvSpPr>
          <p:cNvPr id="340" name="Google Shape;663;p74"/>
          <p:cNvSpPr/>
          <p:nvPr/>
        </p:nvSpPr>
        <p:spPr>
          <a:xfrm>
            <a:off x="39600" y="1150200"/>
            <a:ext cx="5907960" cy="20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мы останавливаем patroni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stop patroni.service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удаляем все из директории с данными postgres  rm -rf /var/lib/pgsql/14/data/*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start patroni.service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sudo systemctl status patroni.service</a:t>
            </a: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669;p7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42" name="Google Shape;670;p75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43" name="Google Shape;671;p75" descr=""/>
          <p:cNvPicPr/>
          <p:nvPr/>
        </p:nvPicPr>
        <p:blipFill>
          <a:blip r:embed="rId2"/>
          <a:stretch/>
        </p:blipFill>
        <p:spPr>
          <a:xfrm>
            <a:off x="3806280" y="1609920"/>
            <a:ext cx="4721400" cy="4660920"/>
          </a:xfrm>
          <a:prstGeom prst="rect">
            <a:avLst/>
          </a:prstGeom>
          <a:ln w="0">
            <a:noFill/>
          </a:ln>
        </p:spPr>
      </p:pic>
      <p:sp>
        <p:nvSpPr>
          <p:cNvPr id="344" name="Google Shape;672;p75"/>
          <p:cNvSpPr/>
          <p:nvPr/>
        </p:nvSpPr>
        <p:spPr>
          <a:xfrm>
            <a:off x="0" y="1120680"/>
            <a:ext cx="12025800" cy="213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если все сделано верно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будет выполнено пре создание первой ноды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соответственно мы снова увидим данные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678;p7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46" name="Google Shape;679;p76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Уронить ноду и восстановить после длительного сбоя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47" name="Google Shape;680;p76" descr=""/>
          <p:cNvPicPr/>
          <p:nvPr/>
        </p:nvPicPr>
        <p:blipFill>
          <a:blip r:embed="rId2"/>
          <a:stretch/>
        </p:blipFill>
        <p:spPr>
          <a:xfrm>
            <a:off x="174240" y="2121480"/>
            <a:ext cx="6940800" cy="253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686;p7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349" name="Google Shape;687;p77"/>
          <p:cNvSpPr/>
          <p:nvPr/>
        </p:nvSpPr>
        <p:spPr>
          <a:xfrm>
            <a:off x="0" y="1064160"/>
            <a:ext cx="1233432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Google Shape;688;p7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351" name="Google Shape;689;p7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52" name="Google Shape;690;p77"/>
          <p:cNvSpPr/>
          <p:nvPr/>
        </p:nvSpPr>
        <p:spPr>
          <a:xfrm>
            <a:off x="0" y="1144800"/>
            <a:ext cx="12189240" cy="91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#!/bin/bash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Скрипт выполнения бекапа для баз Postgres утилита pg_basebackup (обязательно поменять порт)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   Доступны следующие опции: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   -a | --all      - создание резервной FULL копии и выполнение rebild index and vaccum на всей базе данных выполняется в воскресенье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   -d | --day      - создание резервной FULL копии без rebild index and vaccum выполняется ежедневно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   Пред началом backup Проверяется какой узел в кластере является Лидером если ip адрес лидера не совпадает с ip адресом сервера на котором запускается скрипт то backup не осуществляется.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usage=" ==================================================================================================\n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backup Postgres v 1.0\n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use 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-d or --day         -  backup every day but Sunday ( not rebild index and vaccum )\n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-a or --all         -  backup and rebild index and vaccum on Sunday\n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=================================================================================================\n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day_backup=0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sunday_day_backup=0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if [[ -z "$1" ]] ;  then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 -e $usage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exit 1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696;p7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54" name="Google Shape;697;p78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55" name="Google Shape;698;p78"/>
          <p:cNvSpPr/>
          <p:nvPr/>
        </p:nvSpPr>
        <p:spPr>
          <a:xfrm>
            <a:off x="0" y="996480"/>
            <a:ext cx="12292200" cy="61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while [ "$1" != "" ]; do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case $1 in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-d | --day )            day_backup=777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;;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-a | --all )            sunday_day_backup=888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;;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-h | --help )      echo -e $usage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;;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*)                 echo "unknown parameter"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 -e $usage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exit 1 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;;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esac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shift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done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ipaddr=`ifconfig | sed -En 's/127.0.0.1//;s/.*inet (addr:)?(([0-9]*\.){3}[0-9]*).*/\2/p'`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node_Leader=$(patronictl -c /etc/patroni/patroni.yml list | grep " pg_" | grep -v "Replica" | head -1 | awk -F"|" '{print $3}' | awk '{print $1}')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namehost=`hostname`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select_version='SELECT version();'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pg_sql=`psql -U postgres -d postgres -c "$select_version"`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server_version=`echo $pg_sql | sed 's/-//g' | awk '{print substr($0, 1, length($0) -8)}'`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version=`echo $server_version | head -c 23`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postgre_rebild_index=`find /usr/pgsql* -iname 'reindexdb'`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postgre_vacuumdb=`find /usr/pgsql* -iname 'vacuumdb'`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slog=/var/log/postgres_backup_log/postgres_backup.log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dbUser=postgres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DESTDIR=/var/postgre_backup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704;p7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57" name="Google Shape;705;p79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58" name="Google Shape;706;p79"/>
          <p:cNvSpPr/>
          <p:nvPr/>
        </p:nvSpPr>
        <p:spPr>
          <a:xfrm>
            <a:off x="360" y="927720"/>
            <a:ext cx="12334320" cy="61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"ipaddr $ipaddr"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"node_Leader $node_Leader"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#Проверяется какой узел в кластере является Лидером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if [ "$ipaddr" == "$node_Leader" ];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""$ipaddr" == "$node_Leader""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if [[ $day_backup -eq "777" ]]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"Запуск резервного копирования кластера ежедневно кроме воскресенья"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"-----------------------------------------------------------------------------------------"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Запуск резервного копирования кластера $namehost $ipaddr"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"$server_version"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su - postgres -c "/usr/bin/pg_basebackup -U postgres -p 5432 --progress --verbose --format=tar --gzip --pgdata=$DESTDIR/all_db_postgre_backup"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RETURN_STATUS=$?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if [ $RETURN_STATUS -eq 0 ]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Резервное копирование кластера баз $namehost $ipaddr" выполнено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sending a letter to administrators about the successful backup database posrgres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mailbody="$version. PROCESS EXIT WITH CODE $RETURN_STATUS $namehost $ipaddr"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"From: xxxx@xxxxx.ttttt.srv" &gt; /tmp/mailtest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"To: my_mail@yandex.xxxx.srv" &gt;&gt; /tmp/mailtest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"Subject:$namehost $ipaddr $version BACKUP HAS BEEN CREATED WITH SUCCESS" &gt;&gt; /tmp/mailtest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$mailbody3 &gt;&gt; /tmp/mailtest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 &gt;&gt; /tmp/mailtest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cat /tmp/mailtest | /usr/sbin/sendmail -t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else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FAIL backup кластера $version $namehost $ipaddr error"  &gt;&gt; ${slog}</a:t>
            </a:r>
            <a:endParaRPr b="0" lang="ru-RU" sz="13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221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6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25" name="Google Shape;222;p26"/>
          <p:cNvSpPr/>
          <p:nvPr/>
        </p:nvSpPr>
        <p:spPr>
          <a:xfrm>
            <a:off x="719640" y="348840"/>
            <a:ext cx="1074996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26" name="Google Shape;223;p26"/>
          <p:cNvSpPr/>
          <p:nvPr/>
        </p:nvSpPr>
        <p:spPr>
          <a:xfrm>
            <a:off x="7507440" y="2431800"/>
            <a:ext cx="245520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27" name="Google Shape;226;p26"/>
          <p:cNvSpPr/>
          <p:nvPr/>
        </p:nvSpPr>
        <p:spPr>
          <a:xfrm>
            <a:off x="3117600" y="151596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" name="Google Shape;227;p26"/>
          <p:cNvSpPr/>
          <p:nvPr/>
        </p:nvSpPr>
        <p:spPr>
          <a:xfrm>
            <a:off x="3323880" y="145044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29" name="Google Shape;228;p26"/>
          <p:cNvSpPr/>
          <p:nvPr/>
        </p:nvSpPr>
        <p:spPr>
          <a:xfrm>
            <a:off x="3810960" y="1540800"/>
            <a:ext cx="53139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f3f3f"/>
                </a:solidFill>
                <a:latin typeface="Avenir"/>
                <a:ea typeface="Avenir"/>
              </a:rPr>
              <a:t>Через terraform создать инфраструктуру для проекта в yandex </a:t>
            </a:r>
            <a:endParaRPr b="0" lang="ru-RU" sz="1500" spc="-1" strike="noStrike">
              <a:latin typeface="Arial"/>
            </a:endParaRPr>
          </a:p>
        </p:txBody>
      </p:sp>
      <p:pic>
        <p:nvPicPr>
          <p:cNvPr id="130" name="Google Shape;234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2480"/>
            <a:ext cx="1890720" cy="18907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26;p26_0"/>
          <p:cNvSpPr/>
          <p:nvPr/>
        </p:nvSpPr>
        <p:spPr>
          <a:xfrm>
            <a:off x="3111120" y="238284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Google Shape;227;p26_0"/>
          <p:cNvSpPr/>
          <p:nvPr/>
        </p:nvSpPr>
        <p:spPr>
          <a:xfrm>
            <a:off x="3317400" y="231732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33" name="Google Shape;228;p26_0"/>
          <p:cNvSpPr/>
          <p:nvPr/>
        </p:nvSpPr>
        <p:spPr>
          <a:xfrm>
            <a:off x="3804480" y="2407680"/>
            <a:ext cx="53139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f3f3f"/>
                </a:solidFill>
                <a:latin typeface="Avenir"/>
                <a:ea typeface="Avenir"/>
              </a:rPr>
              <a:t>Развернуть через ansible кластер consul из 3х нод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134" name="Google Shape;226;p26_1"/>
          <p:cNvSpPr/>
          <p:nvPr/>
        </p:nvSpPr>
        <p:spPr>
          <a:xfrm>
            <a:off x="3104640" y="324972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5" name="Google Shape;227;p26_1"/>
          <p:cNvSpPr/>
          <p:nvPr/>
        </p:nvSpPr>
        <p:spPr>
          <a:xfrm>
            <a:off x="3310920" y="318420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36" name="Google Shape;228;p26_1"/>
          <p:cNvSpPr/>
          <p:nvPr/>
        </p:nvSpPr>
        <p:spPr>
          <a:xfrm>
            <a:off x="3798000" y="3274560"/>
            <a:ext cx="53139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f3f3f"/>
                </a:solidFill>
                <a:latin typeface="Avenir"/>
                <a:ea typeface="Avenir"/>
              </a:rPr>
              <a:t>Развернуть через ansible на ноды субд postgreql,patroni,pgbouncer. Зарегистрировать сервисы для мастера и реплик в consul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137" name="Google Shape;226;p26_2"/>
          <p:cNvSpPr/>
          <p:nvPr/>
        </p:nvSpPr>
        <p:spPr>
          <a:xfrm>
            <a:off x="3098160" y="411660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Google Shape;227;p26_2"/>
          <p:cNvSpPr/>
          <p:nvPr/>
        </p:nvSpPr>
        <p:spPr>
          <a:xfrm>
            <a:off x="3304440" y="405108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39" name="Google Shape;228;p26_2"/>
          <p:cNvSpPr/>
          <p:nvPr/>
        </p:nvSpPr>
        <p:spPr>
          <a:xfrm>
            <a:off x="3791520" y="4141440"/>
            <a:ext cx="53139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f3f3f"/>
                </a:solidFill>
                <a:latin typeface="Avenir"/>
                <a:ea typeface="Avenir"/>
              </a:rPr>
              <a:t>Развернуть через ansible на отдельную вм prometheus и grafana. Настроить экспортёры на ВМ субд</a:t>
            </a:r>
            <a:endParaRPr b="0" lang="ru-RU" sz="1500" spc="-1" strike="noStrike">
              <a:latin typeface="Arial"/>
            </a:endParaRPr>
          </a:p>
        </p:txBody>
      </p:sp>
      <p:sp>
        <p:nvSpPr>
          <p:cNvPr id="140" name="Google Shape;226;p26_3"/>
          <p:cNvSpPr/>
          <p:nvPr/>
        </p:nvSpPr>
        <p:spPr>
          <a:xfrm>
            <a:off x="3098160" y="4983480"/>
            <a:ext cx="6013800" cy="839160"/>
          </a:xfrm>
          <a:prstGeom prst="rect">
            <a:avLst/>
          </a:prstGeom>
          <a:solidFill>
            <a:srgbClr val="fefefe"/>
          </a:solidFill>
          <a:ln w="12600">
            <a:solidFill>
              <a:srgbClr val="d5dde3"/>
            </a:solidFill>
            <a:miter/>
          </a:ln>
          <a:effectLst>
            <a:outerShdw dist="37674" dir="2700000" blurRad="19044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Google Shape;227;p26_3"/>
          <p:cNvSpPr/>
          <p:nvPr/>
        </p:nvSpPr>
        <p:spPr>
          <a:xfrm>
            <a:off x="3304440" y="4917960"/>
            <a:ext cx="794520" cy="10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5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2" name="Google Shape;228;p26_3"/>
          <p:cNvSpPr/>
          <p:nvPr/>
        </p:nvSpPr>
        <p:spPr>
          <a:xfrm>
            <a:off x="3791520" y="5008320"/>
            <a:ext cx="5313960" cy="7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3f3f3f"/>
                </a:solidFill>
                <a:latin typeface="Avenir"/>
                <a:ea typeface="Avenir"/>
              </a:rPr>
              <a:t>Нагрузочное тестирование при помощи yandex tank </a:t>
            </a:r>
            <a:endParaRPr b="0" lang="ru-RU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712;p8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60" name="Google Shape;713;p80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61" name="Google Shape;714;p80"/>
          <p:cNvSpPr/>
          <p:nvPr/>
        </p:nvSpPr>
        <p:spPr>
          <a:xfrm>
            <a:off x="0" y="1075680"/>
            <a:ext cx="12334320" cy="50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отправка почты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"FAIL backup database posrgres. ALARM !!!!!!!!!!!!!!!!!!"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mailbody="$version FAIL backup.  process failed. Exit with code $RETURN_STATUS $namehost $ipaddr"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"From: xxxx@xxxxx.ttttt.srv" 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"To: my_mail@yandex.xxxx.srv"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"Subject:$namehost $ipaddr $version BACKUP FAILED"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cat /tmp/mailtest | /usr/sbin/sendmail -t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"An error occured. Database backup failed. Exit with code $RETURN_STATUS"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if [[ $sunday_day_backup -eq "888" ]]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Записываем информацию в лог с секундами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"Запуск резервного копирования кластера в воскресенье"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"-----------------------------------------------------------------------------------------"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Запуск резервного копирования кластера $namehost $ipaddr"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"$server_version"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su - postgres -c "/usr/bin/pg_basebackup -U postgres -p 5432 --progress --verbose --format=tar --gzip --pgdata=$DESTDIR/all_db_postgre_backup" &gt;&gt; ${slog}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720;p8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63" name="Google Shape;721;p81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64" name="Google Shape;722;p81"/>
          <p:cNvSpPr/>
          <p:nvPr/>
        </p:nvSpPr>
        <p:spPr>
          <a:xfrm>
            <a:off x="0" y="1075680"/>
            <a:ext cx="12334320" cy="48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RETURN_STATUS=$?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if [ $RETURN_STATUS -eq 0 ]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then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Резервное копирование кластера баз $namehost $ipaddr" выполнено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"$server_version"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отправка почты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sending a letter to administrators about the successful backup database posrgres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mailbody="$version. PROCESS EXIT WITH CODE $RETURN_STATUS $namehost $ipaddr"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"From: xxxx@xxxxx.ttttt.srv" 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"To: my_mail@yandex.xxxx.srv"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"Subject:$namehost $ipaddr $version BACKUP HAS BEEN CREATED WITH SUCCESS"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$mailbody3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cat /tmp/mailtest | /usr/sbin/sendmail -t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 Переиндексировать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"Запуск реиндексации всех баз --all"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Запуск реиндексации баз кластера $namehost $ipaddr"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$postgre_rebild_index -U $dbUser -p 5432 --all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Реиндексация всех баз кластера выполнена"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"*****************************************************************************************" &gt;&gt; ${slog}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728;p8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66" name="Google Shape;729;p82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67" name="Google Shape;730;p82"/>
          <p:cNvSpPr/>
          <p:nvPr/>
        </p:nvSpPr>
        <p:spPr>
          <a:xfrm>
            <a:off x="0" y="1075680"/>
            <a:ext cx="12292200" cy="50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#Выполняем очистку и анализ базы данных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"Запуск очистки всех баз --all"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Запуск очистки баз $namehost $ipaddr"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$postgre_vacuumdb -U $dbUser -p 5432 --full --analyze --all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Очистка всех баз кластера выполнена"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"-----------------------------------------------------------------------------------------"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                                                                                         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"-"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else   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FAIL backup кластера $version $namehost $ipaddr error"  &gt;&gt; ${slog}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FAIL backup database posrgres. ALARM !!!!!!!!!!!!!!!!!!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mailbody="FAIL backup $version.  process failed. Exit with code $RETURN_STATUS $namehost $ipaddr"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"From: xxxx@xxxxx.ttttt.srv" 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"To: my_mail@yandex.xxxx.srv"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"Subject:BACKUP FAILED $namehost $ipaddr $version BACKUP FAILED"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cat /tmp/mailtest | /usr/sbin/sendmail -t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"An error occured. Database backup failed. Exit with code $RETURN_STATUS"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736;p8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-8172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369" name="Google Shape;737;p83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Roboto"/>
                <a:ea typeface="Roboto"/>
              </a:rPr>
              <a:t>Backup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70" name="Google Shape;738;p83"/>
          <p:cNvSpPr/>
          <p:nvPr/>
        </p:nvSpPr>
        <p:spPr>
          <a:xfrm>
            <a:off x="0" y="1085400"/>
            <a:ext cx="12334320" cy="35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else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"`date +"%Y-%m-%d_%H-%M-%S"` FAIL backup кластера $version $namehost $ipaddr error"  &gt;&gt; ${slog}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"FAIL backup database posrgres. ALARM7777777777 !!!!!!!!!!!!!!!!!!"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mailbody="Postgres $version error occured.  process failed. Exit with code $RETURN_STATUS $namehost $ipaddr"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"From: xxxx@xxxxx.ttttt.srv" 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"To: my_mail@yandex.xxxx.srv"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"Subject:BACKUP FAILED $namehost $ipaddr $version"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$mailbody &gt;&gt; /tmp/mailtest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cat /tmp/mailtest | /usr/sbin/sendmail -t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"An error occured. Database backup failed. Exit with code $RETURN_STATUS"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exit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else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echo  ""$ipaddr" != "$node_Leader""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fi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744;p84" descr=""/>
          <p:cNvPicPr/>
          <p:nvPr/>
        </p:nvPicPr>
        <p:blipFill>
          <a:blip r:embed="rId1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372" name="Google Shape;745;p84"/>
          <p:cNvSpPr/>
          <p:nvPr/>
        </p:nvSpPr>
        <p:spPr>
          <a:xfrm>
            <a:off x="0" y="0"/>
            <a:ext cx="12189240" cy="1856520"/>
          </a:xfrm>
          <a:prstGeom prst="rect">
            <a:avLst/>
          </a:prstGeom>
          <a:gradFill rotWithShape="0">
            <a:gsLst>
              <a:gs pos="0">
                <a:srgbClr val="262e78">
                  <a:alpha val="70196"/>
                </a:srgbClr>
              </a:gs>
              <a:gs pos="100000">
                <a:srgbClr val="01c3ba">
                  <a:alpha val="4627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Google Shape;746;p84"/>
          <p:cNvSpPr/>
          <p:nvPr/>
        </p:nvSpPr>
        <p:spPr>
          <a:xfrm>
            <a:off x="0" y="4643280"/>
            <a:ext cx="12189240" cy="2227320"/>
          </a:xfrm>
          <a:prstGeom prst="rect">
            <a:avLst/>
          </a:prstGeom>
          <a:gradFill rotWithShape="0">
            <a:gsLst>
              <a:gs pos="0">
                <a:srgbClr val="262e78">
                  <a:alpha val="61176"/>
                </a:srgbClr>
              </a:gs>
              <a:gs pos="100000">
                <a:srgbClr val="00756f">
                  <a:alpha val="57254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Google Shape;747;p84"/>
          <p:cNvSpPr/>
          <p:nvPr/>
        </p:nvSpPr>
        <p:spPr>
          <a:xfrm>
            <a:off x="54720" y="2603160"/>
            <a:ext cx="12079800" cy="129348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/>
            <a:endParaRPr b="0" lang="ru-RU" sz="5000" spc="-1" strike="noStrike">
              <a:latin typeface="Arial"/>
            </a:endParaRPr>
          </a:p>
        </p:txBody>
      </p:sp>
      <p:sp>
        <p:nvSpPr>
          <p:cNvPr id="375" name="Google Shape;749;p84"/>
          <p:cNvSpPr/>
          <p:nvPr/>
        </p:nvSpPr>
        <p:spPr>
          <a:xfrm>
            <a:off x="5221080" y="5034600"/>
            <a:ext cx="655236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170" spc="-1" strike="noStrike">
                <a:solidFill>
                  <a:srgbClr val="ffffff"/>
                </a:solidFill>
                <a:latin typeface="Roboto"/>
                <a:ea typeface="Roboto"/>
              </a:rPr>
              <a:t>Воронцов Роман Игоревич</a:t>
            </a:r>
            <a:endParaRPr b="0" lang="ru-RU" sz="3170" spc="-1" strike="noStrike">
              <a:latin typeface="Arial"/>
            </a:endParaRPr>
          </a:p>
        </p:txBody>
      </p:sp>
      <p:sp>
        <p:nvSpPr>
          <p:cNvPr id="376" name="Google Shape;750;p84"/>
          <p:cNvSpPr/>
          <p:nvPr/>
        </p:nvSpPr>
        <p:spPr>
          <a:xfrm>
            <a:off x="5221080" y="5590080"/>
            <a:ext cx="6552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Должность: Ведущий администратор баз данных</a:t>
            </a:r>
            <a:endParaRPr b="0" lang="ru-RU" sz="1620" spc="-1" strike="noStrike">
              <a:latin typeface="Arial"/>
            </a:endParaRPr>
          </a:p>
        </p:txBody>
      </p:sp>
      <p:sp>
        <p:nvSpPr>
          <p:cNvPr id="377" name="Google Shape;751;p84"/>
          <p:cNvSpPr/>
          <p:nvPr/>
        </p:nvSpPr>
        <p:spPr>
          <a:xfrm>
            <a:off x="5221080" y="5935320"/>
            <a:ext cx="6552360" cy="30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20" spc="-1" strike="noStrike">
                <a:solidFill>
                  <a:srgbClr val="ffffff"/>
                </a:solidFill>
                <a:latin typeface="Roboto"/>
                <a:ea typeface="Roboto"/>
              </a:rPr>
              <a:t>Компания: КБ “Кубань Кредит”</a:t>
            </a:r>
            <a:endParaRPr b="0" lang="ru-RU" sz="162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248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360" y="360"/>
            <a:ext cx="12189240" cy="685512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249;p27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45" name="Google Shape;250;p27"/>
          <p:cNvSpPr/>
          <p:nvPr/>
        </p:nvSpPr>
        <p:spPr>
          <a:xfrm>
            <a:off x="7507440" y="2431800"/>
            <a:ext cx="2455200" cy="101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Roboto"/>
                <a:ea typeface="Roboto"/>
              </a:rPr>
              <a:t>Выделение фигурой/маркером инфы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6" name="Google Shape;251;p27"/>
          <p:cNvSpPr/>
          <p:nvPr/>
        </p:nvSpPr>
        <p:spPr>
          <a:xfrm>
            <a:off x="355428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252;p27"/>
          <p:cNvSpPr/>
          <p:nvPr/>
        </p:nvSpPr>
        <p:spPr>
          <a:xfrm>
            <a:off x="6235920" y="4678560"/>
            <a:ext cx="2367720" cy="13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255;p27"/>
          <p:cNvSpPr/>
          <p:nvPr/>
        </p:nvSpPr>
        <p:spPr>
          <a:xfrm>
            <a:off x="3817080" y="1731600"/>
            <a:ext cx="638820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5545c"/>
                </a:solidFill>
                <a:latin typeface="Avenir"/>
                <a:ea typeface="Avenir"/>
              </a:rPr>
              <a:t>Гипервизор для VM Microsoft Hyper-V (Centos8,7)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9" name="Google Shape;258;p27"/>
          <p:cNvSpPr/>
          <p:nvPr/>
        </p:nvSpPr>
        <p:spPr>
          <a:xfrm>
            <a:off x="3817080" y="2708280"/>
            <a:ext cx="6388200" cy="72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3f3f3f"/>
                </a:solidFill>
                <a:latin typeface="Avenir"/>
                <a:ea typeface="Avenir"/>
              </a:rPr>
              <a:t>ETCD, Patroni, pgBouncer, Haproxy, Bash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150" name="Google Shape;260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2480"/>
            <a:ext cx="1890720" cy="1890720"/>
          </a:xfrm>
          <a:prstGeom prst="rect">
            <a:avLst/>
          </a:prstGeom>
          <a:ln w="0">
            <a:noFill/>
          </a:ln>
        </p:spPr>
      </p:pic>
      <p:grpSp>
        <p:nvGrpSpPr>
          <p:cNvPr id="151" name=""/>
          <p:cNvGrpSpPr/>
          <p:nvPr/>
        </p:nvGrpSpPr>
        <p:grpSpPr>
          <a:xfrm>
            <a:off x="3060000" y="1324440"/>
            <a:ext cx="6297480" cy="1013040"/>
            <a:chOff x="3060000" y="1324440"/>
            <a:chExt cx="6297480" cy="1013040"/>
          </a:xfrm>
        </p:grpSpPr>
        <p:sp>
          <p:nvSpPr>
            <p:cNvPr id="152" name="Google Shape;256;p27"/>
            <p:cNvSpPr/>
            <p:nvPr/>
          </p:nvSpPr>
          <p:spPr>
            <a:xfrm>
              <a:off x="3060000" y="1387440"/>
              <a:ext cx="6297480" cy="838800"/>
            </a:xfrm>
            <a:prstGeom prst="rect">
              <a:avLst/>
            </a:prstGeom>
            <a:solidFill>
              <a:srgbClr val="fefefe"/>
            </a:solidFill>
            <a:ln w="12600">
              <a:solidFill>
                <a:srgbClr val="d5dde3"/>
              </a:solidFill>
              <a:miter/>
            </a:ln>
            <a:effectLst>
              <a:outerShdw dist="37674" dir="2700000" blurRad="19044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Terraform, Consul, Unbound</a:t>
              </a:r>
              <a:endParaRPr b="0" lang="ru-RU" sz="1400" spc="-1" strike="noStrike">
                <a:latin typeface="Arial"/>
              </a:endParaRPr>
            </a:p>
          </p:txBody>
        </p:sp>
        <p:sp>
          <p:nvSpPr>
            <p:cNvPr id="153" name="Google Shape;257;p27"/>
            <p:cNvSpPr/>
            <p:nvPr/>
          </p:nvSpPr>
          <p:spPr>
            <a:xfrm>
              <a:off x="3276000" y="1324440"/>
              <a:ext cx="831960" cy="101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5000" spc="-1" strike="noStrike">
                  <a:solidFill>
                    <a:srgbClr val="40cdd0"/>
                  </a:solidFill>
                  <a:latin typeface="Avenir"/>
                  <a:ea typeface="Avenir"/>
                </a:rPr>
                <a:t>1</a:t>
              </a:r>
              <a:endParaRPr b="0" lang="ru-RU" sz="5000" spc="-1" strike="noStrike">
                <a:latin typeface="Arial"/>
              </a:endParaRPr>
            </a:p>
          </p:txBody>
        </p:sp>
      </p:grpSp>
      <p:grpSp>
        <p:nvGrpSpPr>
          <p:cNvPr id="154" name=""/>
          <p:cNvGrpSpPr/>
          <p:nvPr/>
        </p:nvGrpSpPr>
        <p:grpSpPr>
          <a:xfrm>
            <a:off x="3060000" y="2292480"/>
            <a:ext cx="6297480" cy="1013040"/>
            <a:chOff x="3060000" y="2292480"/>
            <a:chExt cx="6297480" cy="1013040"/>
          </a:xfrm>
        </p:grpSpPr>
        <p:sp>
          <p:nvSpPr>
            <p:cNvPr id="155" name="Google Shape;256;p27"/>
            <p:cNvSpPr/>
            <p:nvPr/>
          </p:nvSpPr>
          <p:spPr>
            <a:xfrm>
              <a:off x="3060000" y="2355480"/>
              <a:ext cx="6297480" cy="838800"/>
            </a:xfrm>
            <a:prstGeom prst="rect">
              <a:avLst/>
            </a:prstGeom>
            <a:solidFill>
              <a:srgbClr val="fefefe"/>
            </a:solidFill>
            <a:ln w="12600">
              <a:solidFill>
                <a:srgbClr val="d5dde3"/>
              </a:solidFill>
              <a:miter/>
            </a:ln>
            <a:effectLst>
              <a:outerShdw dist="37674" dir="2700000" blurRad="19044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Postgresql,Patroni, PgBouncer, Bash</a:t>
              </a:r>
              <a:endParaRPr b="0" lang="ru-RU" sz="1400" spc="-1" strike="noStrike">
                <a:latin typeface="Arial"/>
              </a:endParaRPr>
            </a:p>
          </p:txBody>
        </p:sp>
        <p:sp>
          <p:nvSpPr>
            <p:cNvPr id="156" name="Google Shape;257;p27"/>
            <p:cNvSpPr/>
            <p:nvPr/>
          </p:nvSpPr>
          <p:spPr>
            <a:xfrm>
              <a:off x="3276000" y="2292480"/>
              <a:ext cx="831960" cy="101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5000" spc="-1" strike="noStrike">
                  <a:solidFill>
                    <a:srgbClr val="40cdd0"/>
                  </a:solidFill>
                  <a:latin typeface="Avenir"/>
                  <a:ea typeface="Avenir"/>
                </a:rPr>
                <a:t>2</a:t>
              </a:r>
              <a:endParaRPr b="0" lang="ru-RU" sz="5000" spc="-1" strike="noStrike">
                <a:latin typeface="Arial"/>
              </a:endParaRPr>
            </a:p>
          </p:txBody>
        </p:sp>
      </p:grpSp>
      <p:grpSp>
        <p:nvGrpSpPr>
          <p:cNvPr id="157" name=""/>
          <p:cNvGrpSpPr/>
          <p:nvPr/>
        </p:nvGrpSpPr>
        <p:grpSpPr>
          <a:xfrm>
            <a:off x="3060000" y="3240000"/>
            <a:ext cx="6297480" cy="1013040"/>
            <a:chOff x="3060000" y="3240000"/>
            <a:chExt cx="6297480" cy="1013040"/>
          </a:xfrm>
        </p:grpSpPr>
        <p:sp>
          <p:nvSpPr>
            <p:cNvPr id="158" name="Google Shape;256;p27"/>
            <p:cNvSpPr/>
            <p:nvPr/>
          </p:nvSpPr>
          <p:spPr>
            <a:xfrm>
              <a:off x="3060000" y="3303000"/>
              <a:ext cx="6297480" cy="838800"/>
            </a:xfrm>
            <a:prstGeom prst="rect">
              <a:avLst/>
            </a:prstGeom>
            <a:solidFill>
              <a:srgbClr val="fefefe"/>
            </a:solidFill>
            <a:ln w="12600">
              <a:solidFill>
                <a:srgbClr val="d5dde3"/>
              </a:solidFill>
              <a:miter/>
            </a:ln>
            <a:effectLst>
              <a:outerShdw dist="37674" dir="2700000" blurRad="19044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Prometheus, Grafana, Node/Postgres/PgBouncer exporters</a:t>
              </a:r>
              <a:endParaRPr b="0" lang="ru-RU" sz="1400" spc="-1" strike="noStrike">
                <a:latin typeface="Arial"/>
              </a:endParaRPr>
            </a:p>
          </p:txBody>
        </p:sp>
        <p:sp>
          <p:nvSpPr>
            <p:cNvPr id="159" name="Google Shape;257;p27"/>
            <p:cNvSpPr/>
            <p:nvPr/>
          </p:nvSpPr>
          <p:spPr>
            <a:xfrm>
              <a:off x="3276000" y="3240000"/>
              <a:ext cx="831960" cy="101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5000" spc="-1" strike="noStrike">
                  <a:solidFill>
                    <a:srgbClr val="40cdd0"/>
                  </a:solidFill>
                  <a:latin typeface="Avenir"/>
                  <a:ea typeface="Avenir"/>
                </a:rPr>
                <a:t>3</a:t>
              </a:r>
              <a:endParaRPr b="0" lang="ru-RU" sz="5000" spc="-1" strike="noStrike">
                <a:latin typeface="Arial"/>
              </a:endParaRPr>
            </a:p>
          </p:txBody>
        </p:sp>
      </p:grpSp>
      <p:grpSp>
        <p:nvGrpSpPr>
          <p:cNvPr id="160" name=""/>
          <p:cNvGrpSpPr/>
          <p:nvPr/>
        </p:nvGrpSpPr>
        <p:grpSpPr>
          <a:xfrm>
            <a:off x="3060000" y="4204440"/>
            <a:ext cx="6297480" cy="1013040"/>
            <a:chOff x="3060000" y="4204440"/>
            <a:chExt cx="6297480" cy="1013040"/>
          </a:xfrm>
        </p:grpSpPr>
        <p:sp>
          <p:nvSpPr>
            <p:cNvPr id="161" name="Google Shape;256;p27"/>
            <p:cNvSpPr/>
            <p:nvPr/>
          </p:nvSpPr>
          <p:spPr>
            <a:xfrm>
              <a:off x="3060000" y="4267440"/>
              <a:ext cx="6297480" cy="838800"/>
            </a:xfrm>
            <a:prstGeom prst="rect">
              <a:avLst/>
            </a:prstGeom>
            <a:solidFill>
              <a:srgbClr val="fefefe"/>
            </a:solidFill>
            <a:ln w="12600">
              <a:solidFill>
                <a:srgbClr val="d5dde3"/>
              </a:solidFill>
              <a:miter/>
            </a:ln>
            <a:effectLst>
              <a:outerShdw dist="37674" dir="2700000" blurRad="190440">
                <a:srgbClr val="000000">
                  <a:alpha val="9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Yandex Tank</a:t>
              </a:r>
              <a:endParaRPr b="0" lang="ru-RU" sz="1400" spc="-1" strike="noStrike">
                <a:latin typeface="Arial"/>
              </a:endParaRPr>
            </a:p>
          </p:txBody>
        </p:sp>
        <p:sp>
          <p:nvSpPr>
            <p:cNvPr id="162" name="Google Shape;257;p27"/>
            <p:cNvSpPr/>
            <p:nvPr/>
          </p:nvSpPr>
          <p:spPr>
            <a:xfrm>
              <a:off x="3276000" y="4204440"/>
              <a:ext cx="831960" cy="101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5000" spc="-1" strike="noStrike">
                  <a:solidFill>
                    <a:srgbClr val="40cdd0"/>
                  </a:solidFill>
                  <a:latin typeface="Avenir"/>
                  <a:ea typeface="Avenir"/>
                </a:rPr>
                <a:t>4</a:t>
              </a:r>
              <a:endParaRPr b="0" lang="ru-RU" sz="5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267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334320" cy="693684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268;p28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ru-RU" sz="4500" spc="-1" strike="noStrike">
              <a:latin typeface="Arial"/>
            </a:endParaRPr>
          </a:p>
        </p:txBody>
      </p:sp>
      <p:sp>
        <p:nvSpPr>
          <p:cNvPr id="165" name="Google Shape;269;p28"/>
          <p:cNvSpPr/>
          <p:nvPr/>
        </p:nvSpPr>
        <p:spPr>
          <a:xfrm>
            <a:off x="0" y="1160640"/>
            <a:ext cx="12334320" cy="561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30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Репозиторий с текущей версией проекта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 u="sng">
                <a:solidFill>
                  <a:srgbClr val="0563c1"/>
                </a:solidFill>
                <a:highlight>
                  <a:srgbClr val="f8f8f8"/>
                </a:highlight>
                <a:uFillTx/>
                <a:latin typeface="Roboto"/>
                <a:ea typeface="Roboto"/>
                <a:hlinkClick r:id="rId2"/>
              </a:rPr>
              <a:t>https://github.com/aoslepov/pgdb_teach/tree/main/project/yc/ROLES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</a:rPr>
              <a:t>1</a:t>
            </a:r>
            <a:r>
              <a:rPr b="0" lang="en-US" sz="19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Развернул в Яндекс.Облако инфраструктуру ВМ с необходимой конфигурацией для проекта с помощью terraform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</a:rPr>
              <a:t>2</a:t>
            </a:r>
            <a:r>
              <a:rPr b="0" lang="en-US" sz="19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Через ansible развернул и настроил кластер consul и dns-резолвер unbound 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</a:rPr>
              <a:t>3</a:t>
            </a:r>
            <a:r>
              <a:rPr b="0" lang="en-US" sz="19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Через ansible развернул postgresql,patroni,pgbouncer, зарегистрировал сервисы в consul. для мастера и реплик. 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</a:rPr>
              <a:t>4 </a:t>
            </a:r>
            <a:r>
              <a:rPr b="0" lang="en-US" sz="19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Развернул при помощи ansible prometheus, grafana, а также экспортёры для метрик.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</a:rPr>
              <a:t>5 </a:t>
            </a:r>
            <a:r>
              <a:rPr b="0" lang="en-US" sz="19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Запустил нагрузочное тестирование при помощи yandex tank</a:t>
            </a:r>
            <a:endParaRPr b="0" lang="ru-RU" sz="1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74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307320" cy="685512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75;p29"/>
          <p:cNvSpPr/>
          <p:nvPr/>
        </p:nvSpPr>
        <p:spPr>
          <a:xfrm>
            <a:off x="719640" y="348840"/>
            <a:ext cx="10749600" cy="49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Архитектура</a:t>
            </a:r>
            <a:endParaRPr b="0" lang="ru-RU" sz="45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795280" y="162360"/>
            <a:ext cx="6394320" cy="685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</TotalTime>
  <Application>LibreOffice/7.1.0.3$Windows_x86 LibreOffice_project/f6099ecf3d29644b5008cc8f48f42f4a40986e4c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2023-08-03T16:39:47Z</dcterms:modified>
  <cp:revision>43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